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7" r:id="rId2"/>
    <p:sldId id="398" r:id="rId3"/>
    <p:sldId id="413" r:id="rId4"/>
    <p:sldId id="405" r:id="rId5"/>
    <p:sldId id="307" r:id="rId6"/>
    <p:sldId id="308" r:id="rId7"/>
    <p:sldId id="309" r:id="rId8"/>
    <p:sldId id="310" r:id="rId9"/>
    <p:sldId id="414" r:id="rId10"/>
    <p:sldId id="415" r:id="rId11"/>
    <p:sldId id="311" r:id="rId12"/>
    <p:sldId id="312" r:id="rId13"/>
    <p:sldId id="313" r:id="rId14"/>
    <p:sldId id="314" r:id="rId15"/>
    <p:sldId id="315" r:id="rId16"/>
    <p:sldId id="316" r:id="rId17"/>
    <p:sldId id="417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09" r:id="rId29"/>
    <p:sldId id="410" r:id="rId30"/>
    <p:sldId id="416" r:id="rId31"/>
    <p:sldId id="411" r:id="rId32"/>
    <p:sldId id="412" r:id="rId33"/>
    <p:sldId id="317" r:id="rId34"/>
    <p:sldId id="318" r:id="rId35"/>
    <p:sldId id="399" r:id="rId36"/>
    <p:sldId id="389" r:id="rId37"/>
    <p:sldId id="391" r:id="rId38"/>
    <p:sldId id="360" r:id="rId39"/>
    <p:sldId id="319" r:id="rId40"/>
    <p:sldId id="321" r:id="rId41"/>
    <p:sldId id="322" r:id="rId42"/>
    <p:sldId id="406" r:id="rId43"/>
    <p:sldId id="323" r:id="rId44"/>
    <p:sldId id="407" r:id="rId45"/>
    <p:sldId id="324" r:id="rId46"/>
    <p:sldId id="344" r:id="rId47"/>
    <p:sldId id="345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393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429" r:id="rId65"/>
    <p:sldId id="298" r:id="rId66"/>
    <p:sldId id="300" r:id="rId67"/>
    <p:sldId id="301" r:id="rId68"/>
    <p:sldId id="354" r:id="rId69"/>
    <p:sldId id="265" r:id="rId70"/>
    <p:sldId id="266" r:id="rId71"/>
    <p:sldId id="267" r:id="rId72"/>
    <p:sldId id="269" r:id="rId73"/>
    <p:sldId id="327" r:id="rId74"/>
    <p:sldId id="272" r:id="rId75"/>
    <p:sldId id="328" r:id="rId76"/>
    <p:sldId id="274" r:id="rId77"/>
    <p:sldId id="275" r:id="rId78"/>
    <p:sldId id="276" r:id="rId79"/>
    <p:sldId id="336" r:id="rId80"/>
    <p:sldId id="338" r:id="rId81"/>
    <p:sldId id="277" r:id="rId82"/>
    <p:sldId id="278" r:id="rId83"/>
    <p:sldId id="279" r:id="rId84"/>
    <p:sldId id="329" r:id="rId8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2311"/>
    <a:srgbClr val="FCC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E3741-5566-FE45-9C8E-A267397E6F10}" v="4" dt="2025-03-24T11:20:44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370"/>
  </p:normalViewPr>
  <p:slideViewPr>
    <p:cSldViewPr snapToGrid="0" snapToObjects="1">
      <p:cViewPr varScale="1">
        <p:scale>
          <a:sx n="104" d="100"/>
          <a:sy n="104" d="100"/>
        </p:scale>
        <p:origin x="33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panose="020F030202020403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panose="020F0302020204030204" pitchFamily="34" charset="0"/>
              </a:defRPr>
            </a:lvl1pPr>
          </a:lstStyle>
          <a:p>
            <a:fld id="{377C432A-64E0-C845-89F4-6C1B6E5DF817}" type="datetimeFigureOut">
              <a:rPr lang="it-IT" smtClean="0"/>
              <a:pPr/>
              <a:t>23/03/25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panose="020F030202020403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panose="020F0302020204030204" pitchFamily="34" charset="0"/>
              </a:defRPr>
            </a:lvl1pPr>
          </a:lstStyle>
          <a:p>
            <a:fld id="{222939DD-66D3-5E4D-B797-FA00A2FA674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046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EB111A-9E8D-AE42-AF40-7D7AD69A6457}" type="slidenum">
              <a:rPr lang="it-IT"/>
              <a:pPr eaLnBrk="1" hangingPunct="1"/>
              <a:t>1</a:t>
            </a:fld>
            <a:endParaRPr lang="it-IT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568c5aa8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d568c5aa8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568c5aa8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568c5aa8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d568c5aa8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d568c5aa8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bd3cf6f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bd3cf6f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bd3cf6f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bd3cf6f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bd3cf6f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bd3cf6f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989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73A569DC-BE90-AE4D-84B3-98E2EFFF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b90bbbf5_2_0:notes">
            <a:extLst>
              <a:ext uri="{FF2B5EF4-FFF2-40B4-BE49-F238E27FC236}">
                <a16:creationId xmlns:a16="http://schemas.microsoft.com/office/drawing/2014/main" id="{C31012D2-255A-B805-61E7-AD66BBC1F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b90bbbf5_2_0:notes">
            <a:extLst>
              <a:ext uri="{FF2B5EF4-FFF2-40B4-BE49-F238E27FC236}">
                <a16:creationId xmlns:a16="http://schemas.microsoft.com/office/drawing/2014/main" id="{E906091E-337A-6400-0D6D-963B97C13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093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95F43257-2AAC-EBC3-2D88-5321E0F9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568c5aa8_0_665:notes">
            <a:extLst>
              <a:ext uri="{FF2B5EF4-FFF2-40B4-BE49-F238E27FC236}">
                <a16:creationId xmlns:a16="http://schemas.microsoft.com/office/drawing/2014/main" id="{77A96BD0-CC58-03FD-5FE0-7EA244C420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568c5aa8_0_665:notes">
            <a:extLst>
              <a:ext uri="{FF2B5EF4-FFF2-40B4-BE49-F238E27FC236}">
                <a16:creationId xmlns:a16="http://schemas.microsoft.com/office/drawing/2014/main" id="{847D3EC8-847D-6BF4-3FA7-2ED913B3A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07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23E49C-51AA-1570-850A-970DBE7A5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d568c5aa8_0_660:notes">
            <a:extLst>
              <a:ext uri="{FF2B5EF4-FFF2-40B4-BE49-F238E27FC236}">
                <a16:creationId xmlns:a16="http://schemas.microsoft.com/office/drawing/2014/main" id="{8F7D8C66-6CEC-2AF1-D94B-F7C458C70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d568c5aa8_0_660:notes">
            <a:extLst>
              <a:ext uri="{FF2B5EF4-FFF2-40B4-BE49-F238E27FC236}">
                <a16:creationId xmlns:a16="http://schemas.microsoft.com/office/drawing/2014/main" id="{098F4A13-051C-5615-6C09-8CA4AD5D5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729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C6A4918D-2CE6-1F69-B388-2D5267BA5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568c5aa8_0_1059:notes">
            <a:extLst>
              <a:ext uri="{FF2B5EF4-FFF2-40B4-BE49-F238E27FC236}">
                <a16:creationId xmlns:a16="http://schemas.microsoft.com/office/drawing/2014/main" id="{079AF05D-8DD0-48A7-3587-C3D62DC2E6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d568c5aa8_0_1059:notes">
            <a:extLst>
              <a:ext uri="{FF2B5EF4-FFF2-40B4-BE49-F238E27FC236}">
                <a16:creationId xmlns:a16="http://schemas.microsoft.com/office/drawing/2014/main" id="{B801FE02-ABEF-1AC0-5369-C09708A46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736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568c5aa8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568c5aa8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133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EA897E21-6181-1DDC-01F5-F5FEF0ED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568c5aa8_0_1094:notes">
            <a:extLst>
              <a:ext uri="{FF2B5EF4-FFF2-40B4-BE49-F238E27FC236}">
                <a16:creationId xmlns:a16="http://schemas.microsoft.com/office/drawing/2014/main" id="{479CE637-2D31-520A-41CC-5A20CEA61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568c5aa8_0_1094:notes">
            <a:extLst>
              <a:ext uri="{FF2B5EF4-FFF2-40B4-BE49-F238E27FC236}">
                <a16:creationId xmlns:a16="http://schemas.microsoft.com/office/drawing/2014/main" id="{D58F4858-1D7B-91E1-8944-3AFDE1315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883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>
          <a:extLst>
            <a:ext uri="{FF2B5EF4-FFF2-40B4-BE49-F238E27FC236}">
              <a16:creationId xmlns:a16="http://schemas.microsoft.com/office/drawing/2014/main" id="{90CDF5C5-5341-9FEA-F219-52C4C1717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568c5aa8_0_1161:notes">
            <a:extLst>
              <a:ext uri="{FF2B5EF4-FFF2-40B4-BE49-F238E27FC236}">
                <a16:creationId xmlns:a16="http://schemas.microsoft.com/office/drawing/2014/main" id="{10B0DEE6-EED0-C9CD-D231-BF2198A1C0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d568c5aa8_0_1161:notes">
            <a:extLst>
              <a:ext uri="{FF2B5EF4-FFF2-40B4-BE49-F238E27FC236}">
                <a16:creationId xmlns:a16="http://schemas.microsoft.com/office/drawing/2014/main" id="{0FCB3865-32D3-B371-AFF0-959640E86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272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C752EE47-0152-E65B-E023-B138869A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568c5aa8_0_1197:notes">
            <a:extLst>
              <a:ext uri="{FF2B5EF4-FFF2-40B4-BE49-F238E27FC236}">
                <a16:creationId xmlns:a16="http://schemas.microsoft.com/office/drawing/2014/main" id="{2528B2EB-305A-ABA5-ACA4-4E0A93B375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568c5aa8_0_1197:notes">
            <a:extLst>
              <a:ext uri="{FF2B5EF4-FFF2-40B4-BE49-F238E27FC236}">
                <a16:creationId xmlns:a16="http://schemas.microsoft.com/office/drawing/2014/main" id="{D3E8E3AD-5A25-1645-9BCC-87BA31EDC4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874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3D5C5FEB-FB97-E584-B60E-09B378B34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568c5aa8_0_1241:notes">
            <a:extLst>
              <a:ext uri="{FF2B5EF4-FFF2-40B4-BE49-F238E27FC236}">
                <a16:creationId xmlns:a16="http://schemas.microsoft.com/office/drawing/2014/main" id="{F2ACA81F-2D6D-45EC-122B-830A4CA851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d568c5aa8_0_1241:notes">
            <a:extLst>
              <a:ext uri="{FF2B5EF4-FFF2-40B4-BE49-F238E27FC236}">
                <a16:creationId xmlns:a16="http://schemas.microsoft.com/office/drawing/2014/main" id="{54B053C0-BD44-7878-5D0B-2E7337CAD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264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5833BD4A-85E8-6BF8-AEF4-9A375235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568c5aa8_0_1255:notes">
            <a:extLst>
              <a:ext uri="{FF2B5EF4-FFF2-40B4-BE49-F238E27FC236}">
                <a16:creationId xmlns:a16="http://schemas.microsoft.com/office/drawing/2014/main" id="{D9744AEA-EE94-CFFC-2C68-D5D5BF542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d568c5aa8_0_1255:notes">
            <a:extLst>
              <a:ext uri="{FF2B5EF4-FFF2-40B4-BE49-F238E27FC236}">
                <a16:creationId xmlns:a16="http://schemas.microsoft.com/office/drawing/2014/main" id="{11D1AC3F-226E-2CF2-B017-B0C296B68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469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1E5627B2-C38D-8C0A-1500-716DF3E4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d568c5aa8_0_1267:notes">
            <a:extLst>
              <a:ext uri="{FF2B5EF4-FFF2-40B4-BE49-F238E27FC236}">
                <a16:creationId xmlns:a16="http://schemas.microsoft.com/office/drawing/2014/main" id="{9DF711CD-22ED-18A8-A261-26EF12580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d568c5aa8_0_1267:notes">
            <a:extLst>
              <a:ext uri="{FF2B5EF4-FFF2-40B4-BE49-F238E27FC236}">
                <a16:creationId xmlns:a16="http://schemas.microsoft.com/office/drawing/2014/main" id="{152D7E8F-AA15-8C33-1C6A-6D5119CAD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595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568c5aa8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d568c5aa8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34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568c5aa8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d568c5aa8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d568c5aa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d568c5aa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d568c5aa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d568c5aa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3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568c5aa8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d568c5aa8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752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d568c5aa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d568c5aa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06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568c5aa8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d568c5aa8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568c5aa8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d568c5aa8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d568c5aa8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d568c5aa8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d568c5aa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d568c5aa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9394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568c5aa8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d568c5aa8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568c5aa8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d568c5aa8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2494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568c5aa8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d568c5aa8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b90bbbf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b90bbbf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d568c5aa8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d568c5aa8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568c5aa8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568c5aa8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55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568c5aa8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d568c5aa8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568c5aa8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568c5aa8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568c5aa8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568c5aa8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568c5aa8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d568c5aa8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568c5aa8_0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568c5aa8_0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568c5aa8_0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568c5aa8_0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568c5aa8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d568c5aa8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568c5aa8_0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568c5aa8_0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012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568c5aa8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d568c5aa8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568c5aa8_0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568c5aa8_0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d568c5aa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d568c5aa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568c5aa8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d568c5aa8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568c5aa8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d568c5aa8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568c5aa8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568c5aa8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568c5aa8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d568c5aa8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568c5aa8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d568c5aa8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d568c5aa8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d568c5aa8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F3D886FB-7453-C379-BCE5-C72B049A9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568c5aa8_0_1255:notes">
            <a:extLst>
              <a:ext uri="{FF2B5EF4-FFF2-40B4-BE49-F238E27FC236}">
                <a16:creationId xmlns:a16="http://schemas.microsoft.com/office/drawing/2014/main" id="{EC96261B-63E5-75FC-BD3C-3D9768B53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d568c5aa8_0_1255:notes">
            <a:extLst>
              <a:ext uri="{FF2B5EF4-FFF2-40B4-BE49-F238E27FC236}">
                <a16:creationId xmlns:a16="http://schemas.microsoft.com/office/drawing/2014/main" id="{51CA6F3F-848A-B69A-A690-019614A1A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37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568c5aa8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d568c5aa8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568c5aa8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568c5aa8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d568c5aa8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d568c5aa8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d568c5aa8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d568c5aa8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bd3cf6f0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dbd3cf6f0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672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da53a56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da53a56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da53a56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da53a56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da53a5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da53a5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da53a5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da53a5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da53a5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da53a5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747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da53a56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da53a56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da53a56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da53a56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1981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da53a56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da53a564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da53a56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da53a56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d568c5aa8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d568c5aa8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da53a56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da53a564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da53a56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da53a56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8836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da53a56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da53a56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3697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da53a564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da53a564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da53a564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da53a564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da53a5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da53a5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da53a5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da53a5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19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d568c5aa8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d568c5aa8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568c5aa8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d568c5aa8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B9C6A-B85A-404C-BD50-CC60EBC92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85EFBA-3323-0248-80A9-F9C7A9CFF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5679D8-C731-4C4B-B727-0EB6EF09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8FC765-7C61-8D44-A5FA-33E1E221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7224ED-CABD-EE44-92FC-11DEF8AB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395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F394B4-7D97-CA4C-B947-D15365D9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3BC8AB-CC59-144E-8274-E74748A6F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983B57-3682-7E47-A2BA-B63E68A9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5B6942-2729-B545-ACDA-1BAB705E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DF39C-0715-FB40-9D57-FBC6D224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632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9C2EDF-58E0-5C44-9A63-88F8FC067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16BACF7-64C9-434B-B3E2-FC539A076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64869A-B1D3-494D-84B8-D749FD27D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C57E91-4DA5-964F-B8E1-E9AC2352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C78F1E-903E-564A-BC94-537832CE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242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43600" y="347160"/>
            <a:ext cx="10104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43600" y="1560240"/>
            <a:ext cx="10104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 b="0" i="0">
                <a:solidFill>
                  <a:srgbClr val="434343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184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774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21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BBE188-7B19-BA4D-BC99-D82CA6AE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186B62-51D4-2D4F-B901-552F551F2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EBE0C-2EE0-5844-B5EE-79EF9AA0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215A0E-A89C-4D42-9826-D5FC6E9A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1EAF1B-1DA9-8941-AB02-7600D0DD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30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72598-F412-4A43-B69E-B5AC17F3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4F31F4-49CE-7348-82BC-DB5CE97E0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164014-75CE-C644-9908-492B682A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9E2231-7323-594E-830B-C04C56939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C15095-E453-8B4E-97F9-0129182C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618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53DFC8-127A-DC41-8906-63E6F79C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F0031C-5E6F-F246-A8C7-4E62A5FDA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87A7ED-0554-AD4D-A21A-E498AE5BA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D09504-3B26-9E45-A8FE-7E16B066B3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9F226E-72C5-3542-AB24-1609122EA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048962-1528-5D41-B5DB-C6D37411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5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89ADF-76CE-8049-AFE7-5AA53DFD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FA63D3-F351-D042-BAEC-7DFF5E339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DF3314-5201-364C-96D5-9EFFF4C31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E5EE53-0D19-8F48-A978-9B5D0D7B2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215AF6-C889-3740-9817-8B157DC2E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87E1B40-7424-6A4B-9E6B-E71B0DFA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794D4D6-5226-8949-BE7F-3DF96D74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092B511-B084-A845-84B3-F26EAC4D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2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EDE442-423E-7144-BFF2-0861619F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FD25E54-C42B-1B43-9E8F-7C368981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722554-414B-A543-A2E0-86B40BBF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1562C4-D08C-7940-B0FB-A779FC2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93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A8AF14-84D7-9844-B874-BDE1E408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C88DFF8-5C03-3F45-973A-D287E78B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4843E4-1ECB-5248-8780-0CF3EA75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89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AFFD6-EE46-294F-A279-50838B15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38AFF4-0A97-374B-8319-ABF70956A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B55E199-9678-6F45-A12F-100F48744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A1999D-E060-1E41-850E-DFCC53B34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EF7B3E-8E6F-4043-B17F-33403162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F2006D-B0A9-A04F-ADC3-5F9226E8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89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57C10-2D1C-264A-B0B1-2FB68D33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DBAF339-DF12-7E44-BC6C-C11C9D925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19B2E8-06AF-444A-992C-CFF98CC87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86D0D5-A332-C348-A336-06D5346B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A6AE1F-FA36-8542-B007-60F09C4DD81F}" type="datetimeFigureOut">
              <a:rPr lang="it-IT" smtClean="0"/>
              <a:t>23/03/25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2E67A9-673D-DE40-9DB4-B0168F1E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6CA1CAA-D1F7-C54F-B482-192B55A3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35CE7B-646C-B145-8E3B-775B8F116A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85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D9D16E4-421F-4B4E-8D8E-F0070A1E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95AC2C-F498-C34C-81F3-9393F118B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556F3A-76B3-5645-AC4A-077788F87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1A6AE1F-FA36-8542-B007-60F09C4DD81F}" type="datetimeFigureOut">
              <a:rPr lang="it-IT" smtClean="0"/>
              <a:pPr/>
              <a:t>23/03/25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66368B-581E-984C-92B3-566F9E7C3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39E7DF-F9DE-3149-A779-914F6D42C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035CE7B-646C-B145-8E3B-775B8F116A4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71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qejocuk/edit?html,outpu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i.imgur.com/WJToVGv.jp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sbin.com/xogalarujo/edit?html,outpu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Reference?redirectlocale=en-US&amp;redirectslug=CSS%2FCSS_Reference" TargetMode="External"/><Relationship Id="rId3" Type="http://schemas.openxmlformats.org/officeDocument/2006/relationships/hyperlink" Target="https://developer.mozilla.org/en-US/docs/Web/CSS/font-family" TargetMode="External"/><Relationship Id="rId7" Type="http://schemas.openxmlformats.org/officeDocument/2006/relationships/hyperlink" Target="https://developer.mozilla.org/en-US/docs/Web/CSS/text-alig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veloper.mozilla.org/en-US/docs/Web/CSS/border" TargetMode="External"/><Relationship Id="rId5" Type="http://schemas.openxmlformats.org/officeDocument/2006/relationships/hyperlink" Target="https://developer.mozilla.org/en-US/docs/Web/CSS/background-color" TargetMode="External"/><Relationship Id="rId4" Type="http://schemas.openxmlformats.org/officeDocument/2006/relationships/hyperlink" Target="https://developer.mozilla.org/en-US/docs/Web/CSS/color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Introduction_to_CSS/Values_and_units#Colors" TargetMode="External"/><Relationship Id="rId7" Type="http://schemas.openxmlformats.org/officeDocument/2006/relationships/hyperlink" Target="https://developer.mozilla.org/en-US/docs/Learn/CSS/Introduction_to_CSS/Values_and_units#RGBA_and_HSLA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en-US/docs/Learn/CSS/Introduction_to_CSS/Values_and_units#RGB" TargetMode="External"/><Relationship Id="rId5" Type="http://schemas.openxmlformats.org/officeDocument/2006/relationships/hyperlink" Target="https://developer.mozilla.org/en-US/docs/Learn/CSS/Introduction_to_CSS/Values_and_units#Hexadecimal_values" TargetMode="External"/><Relationship Id="rId4" Type="http://schemas.openxmlformats.org/officeDocument/2006/relationships/hyperlink" Target="http://htmlcolorcodes.com/color-name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i.imgur.com/WJToVGv.jpg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i.imgur.com/WJToVGv.jpg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World_Wide_Web_Consortium#Standard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w3.org/html5/html-design-principles/#degrade-gracefully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w3.org/TR/html/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4" Type="http://schemas.openxmlformats.org/officeDocument/2006/relationships/hyperlink" Target="https://html.spec.whatwg.org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aniuse.com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aniuse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39196" y="1887071"/>
            <a:ext cx="7772400" cy="1468967"/>
          </a:xfrm>
          <a:extLs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algn="l"/>
            <a:r>
              <a:rPr lang="it-IT" sz="2000" dirty="0">
                <a:latin typeface="Calibri Light" panose="020F0302020204030204" pitchFamily="34" charset="0"/>
              </a:rPr>
              <a:t>Sistemi informativi su Web</a:t>
            </a:r>
            <a:br>
              <a:rPr lang="it-IT" sz="2000" dirty="0">
                <a:latin typeface="Calibri Light" panose="020F0302020204030204" pitchFamily="34" charset="0"/>
              </a:rPr>
            </a:br>
            <a:r>
              <a:rPr lang="it-IT" dirty="0">
                <a:solidFill>
                  <a:srgbClr val="FF0000"/>
                </a:solidFill>
                <a:latin typeface="Calibri Light" panose="020F0302020204030204" pitchFamily="34" charset="0"/>
              </a:rPr>
              <a:t>HTML e CSS (introduzione)</a:t>
            </a:r>
            <a:br>
              <a:rPr lang="it-IT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r>
              <a:rPr lang="it-IT" sz="2700" dirty="0">
                <a:solidFill>
                  <a:srgbClr val="FF0000"/>
                </a:solidFill>
                <a:latin typeface="Calibri Light" panose="020F0302020204030204" pitchFamily="34" charset="0"/>
              </a:rPr>
              <a:t>aa 2024-2025</a:t>
            </a:r>
            <a:br>
              <a:rPr lang="it-IT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endParaRPr lang="it-IT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2823854" y="5861305"/>
            <a:ext cx="65442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CREDITS: these slides are based on original material by Victoria Kirst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085" y="4001343"/>
            <a:ext cx="941271" cy="511424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5399866" y="3908733"/>
            <a:ext cx="3059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Paolo Merialdo</a:t>
            </a:r>
          </a:p>
          <a:p>
            <a:r>
              <a:rPr lang="it-IT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Università degli Studi Roma Tre</a:t>
            </a:r>
          </a:p>
        </p:txBody>
      </p:sp>
    </p:spTree>
    <p:extLst>
      <p:ext uri="{BB962C8B-B14F-4D97-AF65-F5344CB8AC3E}">
        <p14:creationId xmlns:p14="http://schemas.microsoft.com/office/powerpoint/2010/main" val="16252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DDF1AE-B5B5-D025-A752-1B4EF950E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Percorsi</a:t>
            </a:r>
            <a:r>
              <a:rPr lang="en-US" dirty="0"/>
              <a:t> </a:t>
            </a:r>
            <a:r>
              <a:rPr lang="en-US" dirty="0" err="1"/>
              <a:t>relativi</a:t>
            </a:r>
            <a:r>
              <a:rPr lang="en-US" dirty="0"/>
              <a:t>: </a:t>
            </a:r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2AD4DA-F23B-29EF-BD45-383B0565C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Supponiamo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trova</a:t>
            </a:r>
            <a:r>
              <a:rPr lang="en-US" dirty="0"/>
              <a:t> </a:t>
            </a:r>
            <a:r>
              <a:rPr lang="en-US" dirty="0" err="1"/>
              <a:t>all'url</a:t>
            </a:r>
            <a:r>
              <a:rPr lang="en-US" dirty="0"/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http://uniroma3.it/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didattica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&lt;a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offerta.html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"&gt;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&lt;a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corsi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legge.html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="/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immagini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studenti.jpg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dirty="0">
                <a:cs typeface="Calibri Light" panose="020F0302020204030204" pitchFamily="34" charset="0"/>
              </a:rPr>
              <a:t>I </a:t>
            </a:r>
            <a:r>
              <a:rPr lang="en-US" dirty="0" err="1">
                <a:cs typeface="Calibri Light" panose="020F0302020204030204" pitchFamily="34" charset="0"/>
              </a:rPr>
              <a:t>percorsi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dirty="0" err="1">
                <a:cs typeface="Calibri Light" panose="020F0302020204030204" pitchFamily="34" charset="0"/>
              </a:rPr>
              <a:t>assoluti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dirty="0" err="1">
                <a:cs typeface="Calibri Light" panose="020F0302020204030204" pitchFamily="34" charset="0"/>
              </a:rPr>
              <a:t>corrispondenti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dirty="0" err="1">
                <a:cs typeface="Calibri Light" panose="020F0302020204030204" pitchFamily="34" charset="0"/>
              </a:rPr>
              <a:t>sono</a:t>
            </a:r>
            <a:r>
              <a:rPr lang="en-US" dirty="0">
                <a:cs typeface="Calibri Light" panose="020F030202020403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&lt;a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href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http://uniroma3.it/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didattica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offerta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.html"&gt;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&lt;a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href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http://uniroma3.it/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didattica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corsi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legge.html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img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src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http://uniroma3.it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immagini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studenti.jpg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"&gt;</a:t>
            </a:r>
          </a:p>
          <a:p>
            <a:endParaRPr lang="en-US" dirty="0"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Esercizio</a:t>
            </a:r>
            <a:r>
              <a:rPr lang="en" dirty="0"/>
              <a:t>: semplice </a:t>
            </a:r>
            <a:r>
              <a:rPr lang="en" dirty="0" err="1"/>
              <a:t>pagina</a:t>
            </a:r>
            <a:r>
              <a:rPr lang="en" dirty="0"/>
              <a:t> web del </a:t>
            </a:r>
            <a:r>
              <a:rPr lang="en" dirty="0" err="1"/>
              <a:t>corso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C4378F3-6C3F-E641-92F0-78FB0199A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05" y="1110660"/>
            <a:ext cx="8252590" cy="61526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/>
        </p:nvSpPr>
        <p:spPr>
          <a:xfrm>
            <a:off x="1812800" y="2135176"/>
            <a:ext cx="3840600" cy="379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&lt;head&gt;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i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&lt;title&gt;SIW&lt;/title&gt;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&lt;/head&gt;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69"/>
          <p:cNvSpPr txBox="1"/>
          <p:nvPr/>
        </p:nvSpPr>
        <p:spPr>
          <a:xfrm>
            <a:off x="6050149" y="2135175"/>
            <a:ext cx="5001027" cy="325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SIW: Sistemi informativi su Web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it-IT"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Docente: Paolo </a:t>
            </a:r>
            <a:r>
              <a:rPr lang="it-IT" sz="2000" dirty="0" err="1">
                <a:latin typeface="Consolas"/>
                <a:ea typeface="Consolas"/>
                <a:cs typeface="Consolas"/>
                <a:sym typeface="Consolas"/>
              </a:rPr>
              <a:t>Merialdo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4" name="Google Shape;474;p69"/>
          <p:cNvSpPr txBox="1"/>
          <p:nvPr/>
        </p:nvSpPr>
        <p:spPr>
          <a:xfrm>
            <a:off x="1823896" y="1678600"/>
            <a:ext cx="82818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Struttura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base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pagina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HTML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75" name="Google Shape;475;p69"/>
          <p:cNvSpPr txBox="1"/>
          <p:nvPr/>
        </p:nvSpPr>
        <p:spPr>
          <a:xfrm>
            <a:off x="5897753" y="1678588"/>
            <a:ext cx="42750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Contenuto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testuale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della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pagina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77" name="Google Shape;477;p69"/>
          <p:cNvSpPr txBox="1"/>
          <p:nvPr/>
        </p:nvSpPr>
        <p:spPr>
          <a:xfrm>
            <a:off x="8639750" y="5652175"/>
            <a:ext cx="15330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3000" u="sng" dirty="0">
                <a:solidFill>
                  <a:schemeClr val="hlink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3"/>
              </a:rPr>
              <a:t>JSBin</a:t>
            </a:r>
            <a:endParaRPr sz="3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4BAA0C4-9074-7048-0E72-CB021582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 err="1"/>
              <a:t>Esercizio</a:t>
            </a:r>
            <a:r>
              <a:rPr lang="en" dirty="0"/>
              <a:t>: semplice </a:t>
            </a:r>
            <a:r>
              <a:rPr lang="en" dirty="0" err="1"/>
              <a:t>pagina</a:t>
            </a:r>
            <a:r>
              <a:rPr lang="en" dirty="0"/>
              <a:t> web del </a:t>
            </a:r>
            <a:r>
              <a:rPr lang="en" dirty="0" err="1"/>
              <a:t>corso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Soluzione</a:t>
            </a:r>
            <a:endParaRPr dirty="0"/>
          </a:p>
        </p:txBody>
      </p:sp>
      <p:sp>
        <p:nvSpPr>
          <p:cNvPr id="483" name="Google Shape;483;p70"/>
          <p:cNvSpPr txBox="1"/>
          <p:nvPr/>
        </p:nvSpPr>
        <p:spPr>
          <a:xfrm>
            <a:off x="2306700" y="1652849"/>
            <a:ext cx="7763400" cy="4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&lt;head&gt;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 &lt;title&gt;SIW&lt;/title&gt;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&lt;/head&gt;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 &lt;h1&gt;SIW:      </a:t>
            </a:r>
            <a:r>
              <a:rPr lang="en" sz="2000" dirty="0" err="1">
                <a:latin typeface="Consolas"/>
                <a:ea typeface="Consolas"/>
                <a:cs typeface="Consolas"/>
                <a:sym typeface="Consolas"/>
              </a:rPr>
              <a:t>Sistemi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 err="1">
                <a:latin typeface="Consolas"/>
                <a:ea typeface="Consolas"/>
                <a:cs typeface="Consolas"/>
                <a:sym typeface="Consolas"/>
              </a:rPr>
              <a:t>informativi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 err="1"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Web&lt;/h1&gt;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 &lt;p&gt;</a:t>
            </a: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	&lt;strong&gt;</a:t>
            </a:r>
            <a:r>
              <a:rPr lang="en" sz="2000" dirty="0" err="1">
                <a:latin typeface="Consolas"/>
                <a:ea typeface="Consolas"/>
                <a:cs typeface="Consolas"/>
                <a:sym typeface="Consolas"/>
              </a:rPr>
              <a:t>Docente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:&lt;/strong&gt;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    &lt;a </a:t>
            </a:r>
            <a:r>
              <a:rPr lang="en" sz="2000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="http://merialdo.inf.uniroma3.it/"&gt;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   		Paolo </a:t>
            </a:r>
            <a:r>
              <a:rPr lang="en" sz="2000" dirty="0" err="1">
                <a:latin typeface="Consolas"/>
                <a:ea typeface="Consolas"/>
                <a:cs typeface="Consolas"/>
                <a:sym typeface="Consolas"/>
              </a:rPr>
              <a:t>Merialdo</a:t>
            </a:r>
            <a:endParaRPr lang="en"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	&lt;/a&gt;</a:t>
            </a: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 &lt;/p&gt;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B1F18DC-B926-1C4D-B7A5-84101B46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64" y="347160"/>
            <a:ext cx="7429036" cy="5538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Dettagli</a:t>
            </a:r>
            <a:r>
              <a:rPr lang="en" dirty="0"/>
              <a:t> "</a:t>
            </a:r>
            <a:r>
              <a:rPr lang="en" dirty="0" err="1"/>
              <a:t>strani</a:t>
            </a:r>
            <a:r>
              <a:rPr lang="en" dirty="0"/>
              <a:t>"</a:t>
            </a:r>
            <a:endParaRPr dirty="0"/>
          </a:p>
        </p:txBody>
      </p:sp>
      <p:sp>
        <p:nvSpPr>
          <p:cNvPr id="489" name="Google Shape;489;p71"/>
          <p:cNvSpPr/>
          <p:nvPr/>
        </p:nvSpPr>
        <p:spPr>
          <a:xfrm>
            <a:off x="1708050" y="2183362"/>
            <a:ext cx="9656636" cy="2799185"/>
          </a:xfrm>
          <a:prstGeom prst="roundRect">
            <a:avLst>
              <a:gd name="adj" fmla="val 16667"/>
            </a:avLst>
          </a:prstGeom>
          <a:solidFill>
            <a:srgbClr val="EEEEEE">
              <a:alpha val="546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90" name="Google Shape;490;p71"/>
          <p:cNvSpPr txBox="1"/>
          <p:nvPr/>
        </p:nvSpPr>
        <p:spPr>
          <a:xfrm>
            <a:off x="2306700" y="1652850"/>
            <a:ext cx="9057986" cy="3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buClr>
                <a:srgbClr val="333336"/>
              </a:buClr>
              <a:buSzPts val="2400"/>
              <a:buFont typeface="Calibri"/>
              <a:buChar char="-"/>
            </a:pP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Gli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spazi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bianchi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spazi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e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invio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collassano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in uno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spazio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…</a:t>
            </a:r>
            <a:endParaRPr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b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</a:br>
            <a:endParaRPr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lang="it-IT"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lang="it-IT"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lang="it-IT"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457200" indent="-381000">
              <a:buClr>
                <a:srgbClr val="333336"/>
              </a:buClr>
              <a:buSzPts val="2400"/>
              <a:buFont typeface="Calibri"/>
              <a:buChar char="-"/>
            </a:pP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L'elemento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successivo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al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contenuto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di </a:t>
            </a:r>
            <a:r>
              <a:rPr lang="en" sz="2400" b="1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 capo, la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stessa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cosa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non vale per </a:t>
            </a:r>
            <a:r>
              <a:rPr lang="en" sz="2400" b="1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</a:t>
            </a:r>
            <a:endParaRPr sz="2400" dirty="0">
              <a:solidFill>
                <a:srgbClr val="333336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91" name="Google Shape;491;p71"/>
          <p:cNvSpPr txBox="1"/>
          <p:nvPr/>
        </p:nvSpPr>
        <p:spPr>
          <a:xfrm>
            <a:off x="2684095" y="2757654"/>
            <a:ext cx="10483950" cy="165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&lt;h1&gt;SIW:      Sistemi informativi su Web&lt;/h1&gt;</a:t>
            </a:r>
          </a:p>
          <a:p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it-IT" sz="2400" dirty="0" err="1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	&lt;strong&gt;Docente:&lt;/strong&gt;</a:t>
            </a:r>
          </a:p>
          <a:p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       &lt;a </a:t>
            </a:r>
            <a:r>
              <a:rPr lang="it-IT" sz="2400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="http://merialdo.inf.uniroma3.it/"&gt;</a:t>
            </a:r>
          </a:p>
          <a:p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      		Paolo </a:t>
            </a:r>
            <a:r>
              <a:rPr lang="it-IT" sz="2400" dirty="0" err="1">
                <a:latin typeface="Consolas"/>
                <a:ea typeface="Consolas"/>
                <a:cs typeface="Consolas"/>
                <a:sym typeface="Consolas"/>
              </a:rPr>
              <a:t>Merialdo</a:t>
            </a:r>
            <a:endParaRPr lang="it-IT"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	&lt;/a&gt;</a:t>
            </a:r>
          </a:p>
          <a:p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it-IT" sz="2400" dirty="0" err="1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it-IT" sz="24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" dirty="0" err="1"/>
              <a:t>Alcuni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HTML</a:t>
            </a:r>
            <a:endParaRPr dirty="0"/>
          </a:p>
        </p:txBody>
      </p:sp>
      <p:sp>
        <p:nvSpPr>
          <p:cNvPr id="105" name="Google Shape;105;p21"/>
          <p:cNvSpPr txBox="1"/>
          <p:nvPr/>
        </p:nvSpPr>
        <p:spPr>
          <a:xfrm>
            <a:off x="1991550" y="2059486"/>
            <a:ext cx="7343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Top-level heading: </a:t>
            </a:r>
            <a:r>
              <a:rPr lang="en" sz="2400" b="1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h1, h2, 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</a:rPr>
              <a:t>...</a:t>
            </a:r>
            <a:r>
              <a:rPr lang="en" sz="2400" b="1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 h6</a:t>
            </a:r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51" y="4864562"/>
            <a:ext cx="8208901" cy="715233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" name="Google Shape;107;p21"/>
          <p:cNvSpPr txBox="1"/>
          <p:nvPr/>
        </p:nvSpPr>
        <p:spPr>
          <a:xfrm>
            <a:off x="1991550" y="4257461"/>
            <a:ext cx="7343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Paragraph: </a:t>
            </a:r>
            <a:r>
              <a:rPr lang="en" sz="2400" b="1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550" y="2606098"/>
            <a:ext cx="7578600" cy="1575154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" dirty="0" err="1"/>
              <a:t>Alcuni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HTML</a:t>
            </a:r>
            <a:endParaRPr dirty="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627" y="2831250"/>
            <a:ext cx="7073851" cy="6726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627" y="4183900"/>
            <a:ext cx="8116999" cy="6726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2" name="Google Shape;122;p22"/>
          <p:cNvSpPr txBox="1"/>
          <p:nvPr/>
        </p:nvSpPr>
        <p:spPr>
          <a:xfrm>
            <a:off x="1723326" y="2343999"/>
            <a:ext cx="7343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Strong (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rafforzato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): </a:t>
            </a:r>
            <a:r>
              <a:rPr lang="en" sz="2400" b="1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strong</a:t>
            </a: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1723326" y="3639399"/>
            <a:ext cx="7343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Emphasis (</a:t>
            </a:r>
            <a:r>
              <a:rPr lang="en" sz="2400" dirty="0" err="1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italico</a:t>
            </a:r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): </a:t>
            </a:r>
            <a:r>
              <a:rPr lang="en" sz="2400" b="1" dirty="0" err="1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" dirty="0" err="1"/>
              <a:t>Alcuni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HTML</a:t>
            </a:r>
            <a:endParaRPr dirty="0"/>
          </a:p>
        </p:txBody>
      </p:sp>
      <p:sp>
        <p:nvSpPr>
          <p:cNvPr id="116" name="Google Shape;116;p22"/>
          <p:cNvSpPr txBox="1"/>
          <p:nvPr/>
        </p:nvSpPr>
        <p:spPr>
          <a:xfrm>
            <a:off x="1991550" y="1782118"/>
            <a:ext cx="7343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Image: </a:t>
            </a:r>
            <a:r>
              <a:rPr lang="en" sz="2400" b="1" dirty="0" err="1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851" y="2342043"/>
            <a:ext cx="6862827" cy="15351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851" y="4418069"/>
            <a:ext cx="7658551" cy="548407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22"/>
          <p:cNvSpPr txBox="1"/>
          <p:nvPr/>
        </p:nvSpPr>
        <p:spPr>
          <a:xfrm>
            <a:off x="1991550" y="3877143"/>
            <a:ext cx="7343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Link: </a:t>
            </a:r>
            <a:r>
              <a:rPr lang="en" sz="2400" b="1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(NB: non </a:t>
            </a:r>
            <a:r>
              <a:rPr lang="en" b="1" dirty="0">
                <a:solidFill>
                  <a:srgbClr val="333336"/>
                </a:solidFill>
                <a:latin typeface="Consolas"/>
                <a:ea typeface="Consolas"/>
                <a:cs typeface="Consolas"/>
                <a:sym typeface="Consolas"/>
              </a:rPr>
              <a:t>link, a </a:t>
            </a:r>
            <a:r>
              <a:rPr lang="en" dirty="0" err="1">
                <a:solidFill>
                  <a:srgbClr val="333336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onsolas"/>
              </a:rPr>
              <a:t>sta</a:t>
            </a:r>
            <a:r>
              <a:rPr lang="en" dirty="0">
                <a:solidFill>
                  <a:srgbClr val="333336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onsolas"/>
              </a:rPr>
              <a:t> per anchor</a:t>
            </a:r>
            <a:r>
              <a:rPr lang="en" dirty="0">
                <a:solidFill>
                  <a:srgbClr val="333336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</a:t>
            </a: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823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198F70C4-896B-9ED8-68DA-A30189FA3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>
            <a:extLst>
              <a:ext uri="{FF2B5EF4-FFF2-40B4-BE49-F238E27FC236}">
                <a16:creationId xmlns:a16="http://schemas.microsoft.com/office/drawing/2014/main" id="{318632CC-5070-1B7C-23B7-7C8F172E44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700" y="2867800"/>
            <a:ext cx="852060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Un </a:t>
            </a:r>
            <a:r>
              <a:rPr lang="en" dirty="0" err="1"/>
              <a:t>concetto</a:t>
            </a:r>
            <a:r>
              <a:rPr lang="en" dirty="0"/>
              <a:t> </a:t>
            </a:r>
            <a:r>
              <a:rPr lang="en" dirty="0" err="1"/>
              <a:t>fondamentale</a:t>
            </a:r>
            <a:br>
              <a:rPr lang="en" dirty="0"/>
            </a:br>
            <a:br>
              <a:rPr lang="en" dirty="0"/>
            </a:br>
            <a:r>
              <a:rPr lang="en" b="1" dirty="0">
                <a:solidFill>
                  <a:srgbClr val="1368F1"/>
                </a:solidFill>
              </a:rPr>
              <a:t>block</a:t>
            </a:r>
            <a:r>
              <a:rPr lang="en" dirty="0">
                <a:solidFill>
                  <a:srgbClr val="1368F1"/>
                </a:solidFill>
              </a:rPr>
              <a:t> vs </a:t>
            </a:r>
            <a:r>
              <a:rPr lang="en" b="1" dirty="0">
                <a:solidFill>
                  <a:srgbClr val="1368F1"/>
                </a:solidFill>
              </a:rPr>
              <a:t>inline</a:t>
            </a:r>
            <a:r>
              <a:rPr lang="en" dirty="0">
                <a:solidFill>
                  <a:srgbClr val="1368F1"/>
                </a:solidFill>
              </a:rPr>
              <a:t> display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84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D9053CBF-0098-A13A-9045-AEBD28D88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>
            <a:extLst>
              <a:ext uri="{FF2B5EF4-FFF2-40B4-BE49-F238E27FC236}">
                <a16:creationId xmlns:a16="http://schemas.microsoft.com/office/drawing/2014/main" id="{AD8D1899-931E-026D-6DC5-29CA6FB4AC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/>
              <a:t>HTML</a:t>
            </a:r>
            <a:endParaRPr dirty="0"/>
          </a:p>
        </p:txBody>
      </p:sp>
      <p:sp>
        <p:nvSpPr>
          <p:cNvPr id="239" name="Google Shape;239;p37">
            <a:extLst>
              <a:ext uri="{FF2B5EF4-FFF2-40B4-BE49-F238E27FC236}">
                <a16:creationId xmlns:a16="http://schemas.microsoft.com/office/drawing/2014/main" id="{34A7EBD3-183A-2FB2-7CBF-A905A511B2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411287"/>
            <a:ext cx="10515600" cy="4351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HTML</a:t>
            </a:r>
            <a:r>
              <a:rPr lang="en" dirty="0"/>
              <a:t> (</a:t>
            </a:r>
            <a:r>
              <a:rPr lang="en" b="1" dirty="0"/>
              <a:t>H</a:t>
            </a:r>
            <a:r>
              <a:rPr lang="en" dirty="0"/>
              <a:t>yper</a:t>
            </a:r>
            <a:r>
              <a:rPr lang="en" b="1" dirty="0"/>
              <a:t>t</a:t>
            </a:r>
            <a:r>
              <a:rPr lang="en" dirty="0"/>
              <a:t>ext </a:t>
            </a:r>
            <a:r>
              <a:rPr lang="en" b="1" dirty="0"/>
              <a:t>M</a:t>
            </a:r>
            <a:r>
              <a:rPr lang="en" dirty="0"/>
              <a:t>arkup </a:t>
            </a:r>
            <a:r>
              <a:rPr lang="en" b="1" dirty="0"/>
              <a:t>L</a:t>
            </a:r>
            <a:r>
              <a:rPr lang="en" dirty="0"/>
              <a:t>anguage)</a:t>
            </a:r>
            <a:endParaRPr dirty="0"/>
          </a:p>
          <a:p>
            <a:pPr>
              <a:buChar char="-"/>
            </a:pPr>
            <a:r>
              <a:rPr lang="en" dirty="0" err="1"/>
              <a:t>Descrive</a:t>
            </a:r>
            <a:r>
              <a:rPr lang="en" dirty="0"/>
              <a:t> il </a:t>
            </a:r>
            <a:r>
              <a:rPr lang="en" b="1" dirty="0" err="1"/>
              <a:t>contenuto</a:t>
            </a:r>
            <a:r>
              <a:rPr lang="en" dirty="0"/>
              <a:t> e la </a:t>
            </a:r>
            <a:r>
              <a:rPr lang="en" b="1" dirty="0" err="1"/>
              <a:t>struttura</a:t>
            </a:r>
            <a:r>
              <a:rPr lang="en" dirty="0"/>
              <a:t> di una </a:t>
            </a:r>
            <a:r>
              <a:rPr lang="en" dirty="0" err="1"/>
              <a:t>pagina</a:t>
            </a:r>
            <a:r>
              <a:rPr lang="en" dirty="0"/>
              <a:t> Web  </a:t>
            </a:r>
            <a:r>
              <a:rPr lang="en" dirty="0" err="1"/>
              <a:t>composta</a:t>
            </a:r>
            <a:r>
              <a:rPr lang="en" dirty="0"/>
              <a:t> di </a:t>
            </a:r>
            <a:r>
              <a:rPr lang="en" dirty="0" err="1"/>
              <a:t>blocchi</a:t>
            </a:r>
            <a:r>
              <a:rPr lang="en" dirty="0"/>
              <a:t> </a:t>
            </a:r>
            <a:r>
              <a:rPr lang="en" dirty="0" err="1"/>
              <a:t>chiamati</a:t>
            </a:r>
            <a:r>
              <a:rPr lang="en" dirty="0"/>
              <a:t> </a:t>
            </a:r>
            <a:r>
              <a:rPr lang="en" b="1" dirty="0" err="1"/>
              <a:t>elementi</a:t>
            </a:r>
            <a:r>
              <a:rPr lang="en" dirty="0"/>
              <a:t>.</a:t>
            </a:r>
            <a:endParaRPr dirty="0"/>
          </a:p>
        </p:txBody>
      </p:sp>
      <p:sp>
        <p:nvSpPr>
          <p:cNvPr id="241" name="Google Shape;241;p37">
            <a:extLst>
              <a:ext uri="{FF2B5EF4-FFF2-40B4-BE49-F238E27FC236}">
                <a16:creationId xmlns:a16="http://schemas.microsoft.com/office/drawing/2014/main" id="{95B5DB7F-7BA0-0F46-F1BC-00FD0F1511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8541" y="5544019"/>
            <a:ext cx="10515600" cy="7635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600" b="1" dirty="0">
                <a:solidFill>
                  <a:srgbClr val="000000"/>
                </a:solidFill>
              </a:rPr>
              <a:t>HTML </a:t>
            </a:r>
            <a:r>
              <a:rPr lang="en" sz="3600" b="1" dirty="0" err="1">
                <a:solidFill>
                  <a:srgbClr val="000000"/>
                </a:solidFill>
              </a:rPr>
              <a:t>prevede</a:t>
            </a:r>
            <a:r>
              <a:rPr lang="en" sz="3600" b="1" dirty="0">
                <a:solidFill>
                  <a:srgbClr val="000000"/>
                </a:solidFill>
              </a:rPr>
              <a:t> </a:t>
            </a:r>
            <a:r>
              <a:rPr lang="en" sz="3600" b="1" dirty="0" err="1">
                <a:solidFill>
                  <a:srgbClr val="000000"/>
                </a:solidFill>
              </a:rPr>
              <a:t>tre</a:t>
            </a:r>
            <a:r>
              <a:rPr lang="en" sz="3600" b="1" dirty="0">
                <a:solidFill>
                  <a:srgbClr val="000000"/>
                </a:solidFill>
              </a:rPr>
              <a:t> TIPI di </a:t>
            </a:r>
            <a:r>
              <a:rPr lang="en" sz="3600" b="1" dirty="0" err="1">
                <a:solidFill>
                  <a:srgbClr val="000000"/>
                </a:solidFill>
              </a:rPr>
              <a:t>elementi</a:t>
            </a:r>
            <a:r>
              <a:rPr lang="en" sz="3600" b="1" dirty="0">
                <a:solidFill>
                  <a:srgbClr val="000000"/>
                </a:solidFill>
              </a:rPr>
              <a:t> (</a:t>
            </a:r>
            <a:r>
              <a:rPr lang="en" sz="3600" b="1" dirty="0" err="1">
                <a:solidFill>
                  <a:srgbClr val="000000"/>
                </a:solidFill>
              </a:rPr>
              <a:t>più</a:t>
            </a:r>
            <a:r>
              <a:rPr lang="en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>
                <a:solidFill>
                  <a:srgbClr val="000000"/>
                </a:solidFill>
              </a:rPr>
              <a:t>i</a:t>
            </a:r>
            <a:r>
              <a:rPr lang="en" sz="3600" b="1" dirty="0">
                <a:solidFill>
                  <a:srgbClr val="000000"/>
                </a:solidFill>
              </a:rPr>
              <a:t> </a:t>
            </a:r>
            <a:r>
              <a:rPr lang="en" sz="3600" b="1" dirty="0" err="1">
                <a:solidFill>
                  <a:srgbClr val="000000"/>
                </a:solidFill>
              </a:rPr>
              <a:t>metadati</a:t>
            </a:r>
            <a:r>
              <a:rPr lang="en" sz="3600" b="1" dirty="0">
                <a:solidFill>
                  <a:srgbClr val="000000"/>
                </a:solidFill>
              </a:rPr>
              <a:t>)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240" name="Google Shape;240;p37">
            <a:extLst>
              <a:ext uri="{FF2B5EF4-FFF2-40B4-BE49-F238E27FC236}">
                <a16:creationId xmlns:a16="http://schemas.microsoft.com/office/drawing/2014/main" id="{3B6E30A1-14C8-B0BF-F736-D2A845C4C86D}"/>
              </a:ext>
            </a:extLst>
          </p:cNvPr>
          <p:cNvSpPr txBox="1"/>
          <p:nvPr/>
        </p:nvSpPr>
        <p:spPr>
          <a:xfrm>
            <a:off x="2306700" y="3009550"/>
            <a:ext cx="9057986" cy="24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36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  HTML is 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3600" dirty="0" err="1">
                <a:latin typeface="Consolas"/>
                <a:ea typeface="Consolas"/>
                <a:cs typeface="Consolas"/>
                <a:sym typeface="Consolas"/>
              </a:rPr>
              <a:t>divertente</a:t>
            </a:r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!!!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b="1" dirty="0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html.png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36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3600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7388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293914" y="347160"/>
            <a:ext cx="11070772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it-IT" dirty="0"/>
              <a:t>Anatomia di un sistema informativo su Web</a:t>
            </a:r>
            <a:endParaRPr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97021BE-D491-6C42-B16F-6251D46D1221}"/>
              </a:ext>
            </a:extLst>
          </p:cNvPr>
          <p:cNvSpPr/>
          <p:nvPr/>
        </p:nvSpPr>
        <p:spPr>
          <a:xfrm>
            <a:off x="4166315" y="1669926"/>
            <a:ext cx="1235146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587D1EB-E571-424F-91A6-D737B3CCCB66}"/>
              </a:ext>
            </a:extLst>
          </p:cNvPr>
          <p:cNvSpPr/>
          <p:nvPr/>
        </p:nvSpPr>
        <p:spPr>
          <a:xfrm>
            <a:off x="8450375" y="1669926"/>
            <a:ext cx="1235146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Fumetto 4 8">
            <a:extLst>
              <a:ext uri="{FF2B5EF4-FFF2-40B4-BE49-F238E27FC236}">
                <a16:creationId xmlns:a16="http://schemas.microsoft.com/office/drawing/2014/main" id="{679F9184-9094-0041-B377-33A7DDACD740}"/>
              </a:ext>
            </a:extLst>
          </p:cNvPr>
          <p:cNvSpPr/>
          <p:nvPr/>
        </p:nvSpPr>
        <p:spPr>
          <a:xfrm>
            <a:off x="6044526" y="1792144"/>
            <a:ext cx="1684939" cy="574037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C64708-2073-7046-A9EC-FFDDE4861D5D}"/>
              </a:ext>
            </a:extLst>
          </p:cNvPr>
          <p:cNvSpPr txBox="1"/>
          <p:nvPr/>
        </p:nvSpPr>
        <p:spPr>
          <a:xfrm>
            <a:off x="1638273" y="1739958"/>
            <a:ext cx="2528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dirty="0" err="1">
                <a:latin typeface="Calibri Light" panose="020F0302020204030204" pitchFamily="34" charset="0"/>
              </a:rPr>
              <a:t>Architettura</a:t>
            </a:r>
            <a:r>
              <a:rPr lang="en-US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BF9A995-36B0-7C4E-869C-4F0086BDF589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V="1">
            <a:off x="5401461" y="2079163"/>
            <a:ext cx="648290" cy="8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A4C62AD-EE6C-F645-BE69-91A59BF314A5}"/>
              </a:ext>
            </a:extLst>
          </p:cNvPr>
          <p:cNvCxnSpPr>
            <a:stCxn id="9" idx="2"/>
            <a:endCxn id="8" idx="1"/>
          </p:cNvCxnSpPr>
          <p:nvPr/>
        </p:nvCxnSpPr>
        <p:spPr>
          <a:xfrm>
            <a:off x="7728061" y="2079163"/>
            <a:ext cx="722315" cy="8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7FC7C0-A830-E141-AB70-3010B1B9650C}"/>
              </a:ext>
            </a:extLst>
          </p:cNvPr>
          <p:cNvSpPr txBox="1"/>
          <p:nvPr/>
        </p:nvSpPr>
        <p:spPr>
          <a:xfrm>
            <a:off x="1668900" y="2622948"/>
            <a:ext cx="18735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dirty="0" err="1">
                <a:latin typeface="Calibri Light" panose="020F0302020204030204" pitchFamily="34" charset="0"/>
              </a:rPr>
              <a:t>HTTP+URI+Cookie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EE93D62-2713-DC47-8009-5143710724A0}"/>
              </a:ext>
            </a:extLst>
          </p:cNvPr>
          <p:cNvSpPr/>
          <p:nvPr/>
        </p:nvSpPr>
        <p:spPr>
          <a:xfrm>
            <a:off x="1638272" y="3908635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1.500 mt</a:t>
            </a:r>
          </a:p>
          <a:p>
            <a:r>
              <a:rPr lang="en-US" dirty="0" err="1">
                <a:latin typeface="Calibri Light" panose="020F0302020204030204" pitchFamily="34" charset="0"/>
              </a:rPr>
              <a:t>Architettura</a:t>
            </a:r>
            <a:r>
              <a:rPr lang="en-US" dirty="0"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17444C1-C5F2-5947-A47F-843EBFAE77B1}"/>
              </a:ext>
            </a:extLst>
          </p:cNvPr>
          <p:cNvSpPr/>
          <p:nvPr/>
        </p:nvSpPr>
        <p:spPr>
          <a:xfrm>
            <a:off x="1668900" y="5112404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100 mt</a:t>
            </a:r>
          </a:p>
          <a:p>
            <a:r>
              <a:rPr lang="en-US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dirty="0">
                <a:latin typeface="Calibri Light" panose="020F0302020204030204" pitchFamily="34" charset="0"/>
              </a:rPr>
              <a:t>REST</a:t>
            </a:r>
          </a:p>
          <a:p>
            <a:r>
              <a:rPr lang="en-US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16" name="Connettore 2 20">
            <a:extLst>
              <a:ext uri="{FF2B5EF4-FFF2-40B4-BE49-F238E27FC236}">
                <a16:creationId xmlns:a16="http://schemas.microsoft.com/office/drawing/2014/main" id="{8D29BBCB-D489-9A49-BC83-32DA908BCCBE}"/>
              </a:ext>
            </a:extLst>
          </p:cNvPr>
          <p:cNvCxnSpPr>
            <a:stCxn id="13" idx="3"/>
          </p:cNvCxnSpPr>
          <p:nvPr/>
        </p:nvCxnSpPr>
        <p:spPr>
          <a:xfrm flipV="1">
            <a:off x="3542430" y="2087408"/>
            <a:ext cx="2104530" cy="827929"/>
          </a:xfrm>
          <a:prstGeom prst="bentConnector3">
            <a:avLst>
              <a:gd name="adj1" fmla="val 99876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taglia singolo angolo rettangolo 25">
            <a:extLst>
              <a:ext uri="{FF2B5EF4-FFF2-40B4-BE49-F238E27FC236}">
                <a16:creationId xmlns:a16="http://schemas.microsoft.com/office/drawing/2014/main" id="{9044B7F9-35C9-9F4D-ABBF-B6EA91ED3345}"/>
              </a:ext>
            </a:extLst>
          </p:cNvPr>
          <p:cNvSpPr/>
          <p:nvPr/>
        </p:nvSpPr>
        <p:spPr>
          <a:xfrm>
            <a:off x="3423061" y="3410857"/>
            <a:ext cx="780143" cy="915068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18" name="Ritaglia singolo angolo rettangolo 26">
            <a:extLst>
              <a:ext uri="{FF2B5EF4-FFF2-40B4-BE49-F238E27FC236}">
                <a16:creationId xmlns:a16="http://schemas.microsoft.com/office/drawing/2014/main" id="{A89770F1-E9EF-D244-945F-5613F9112A95}"/>
              </a:ext>
            </a:extLst>
          </p:cNvPr>
          <p:cNvSpPr/>
          <p:nvPr/>
        </p:nvSpPr>
        <p:spPr>
          <a:xfrm>
            <a:off x="4043978" y="3712681"/>
            <a:ext cx="780143" cy="915068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0F68DC-2A3F-5847-A2E0-444B83E961EE}"/>
              </a:ext>
            </a:extLst>
          </p:cNvPr>
          <p:cNvSpPr/>
          <p:nvPr/>
        </p:nvSpPr>
        <p:spPr>
          <a:xfrm>
            <a:off x="5393837" y="3145776"/>
            <a:ext cx="1517788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Web Server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30EAF62-44F9-CC47-A3AB-9D3C853F8FF4}"/>
              </a:ext>
            </a:extLst>
          </p:cNvPr>
          <p:cNvSpPr/>
          <p:nvPr/>
        </p:nvSpPr>
        <p:spPr>
          <a:xfrm>
            <a:off x="7209169" y="3145776"/>
            <a:ext cx="1517788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AppServer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400" dirty="0" err="1">
                <a:solidFill>
                  <a:schemeClr val="tx1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637D794-A87E-FB49-A699-29195AB50633}"/>
              </a:ext>
            </a:extLst>
          </p:cNvPr>
          <p:cNvSpPr/>
          <p:nvPr/>
        </p:nvSpPr>
        <p:spPr>
          <a:xfrm>
            <a:off x="8988215" y="3160094"/>
            <a:ext cx="1517788" cy="834963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96DEA9A-61AF-D249-BCDC-AE6C7D580181}"/>
              </a:ext>
            </a:extLst>
          </p:cNvPr>
          <p:cNvSpPr txBox="1"/>
          <p:nvPr/>
        </p:nvSpPr>
        <p:spPr>
          <a:xfrm>
            <a:off x="5266837" y="39267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DADF4C-D36C-6244-BB9B-21A60448A47A}"/>
              </a:ext>
            </a:extLst>
          </p:cNvPr>
          <p:cNvSpPr txBox="1"/>
          <p:nvPr/>
        </p:nvSpPr>
        <p:spPr>
          <a:xfrm>
            <a:off x="7423581" y="3910086"/>
            <a:ext cx="107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B9276A4-D9FF-5C4E-99EE-80EF5ABBD0DC}"/>
              </a:ext>
            </a:extLst>
          </p:cNvPr>
          <p:cNvSpPr txBox="1"/>
          <p:nvPr/>
        </p:nvSpPr>
        <p:spPr>
          <a:xfrm>
            <a:off x="8846651" y="391996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46C5DFB4-EF41-344F-91B6-C31F6FC14343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911625" y="3563257"/>
            <a:ext cx="2975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6BCBF544-7734-3449-AF18-54C1EC3C5C7C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726957" y="3563257"/>
            <a:ext cx="261258" cy="1431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929913A6-F0C3-D14B-9C2B-54FBE34EE3C3}"/>
              </a:ext>
            </a:extLst>
          </p:cNvPr>
          <p:cNvCxnSpPr/>
          <p:nvPr/>
        </p:nvCxnSpPr>
        <p:spPr>
          <a:xfrm flipH="1">
            <a:off x="5393837" y="2504889"/>
            <a:ext cx="3056538" cy="64088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F226AFFF-ABF4-224C-B968-02A08ED591BE}"/>
              </a:ext>
            </a:extLst>
          </p:cNvPr>
          <p:cNvCxnSpPr/>
          <p:nvPr/>
        </p:nvCxnSpPr>
        <p:spPr>
          <a:xfrm>
            <a:off x="9685521" y="2504889"/>
            <a:ext cx="820482" cy="64088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1107BB23-4B80-CC4E-BC72-98F3C38B28CA}"/>
              </a:ext>
            </a:extLst>
          </p:cNvPr>
          <p:cNvSpPr/>
          <p:nvPr/>
        </p:nvSpPr>
        <p:spPr>
          <a:xfrm>
            <a:off x="5833725" y="5515225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2D5B5E32-D4B8-804A-83A3-6E3D0FD5EAF1}"/>
              </a:ext>
            </a:extLst>
          </p:cNvPr>
          <p:cNvSpPr/>
          <p:nvPr/>
        </p:nvSpPr>
        <p:spPr>
          <a:xfrm>
            <a:off x="7382861" y="4920262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99DC24-EA1B-414F-91DC-19E4B6DD41E7}"/>
              </a:ext>
            </a:extLst>
          </p:cNvPr>
          <p:cNvSpPr/>
          <p:nvPr/>
        </p:nvSpPr>
        <p:spPr>
          <a:xfrm>
            <a:off x="9085634" y="5502093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2" name="Connettore 1 31">
            <a:extLst>
              <a:ext uri="{FF2B5EF4-FFF2-40B4-BE49-F238E27FC236}">
                <a16:creationId xmlns:a16="http://schemas.microsoft.com/office/drawing/2014/main" id="{799BCA77-C770-AA4C-90D8-CBE8762F8A0F}"/>
              </a:ext>
            </a:extLst>
          </p:cNvPr>
          <p:cNvCxnSpPr/>
          <p:nvPr/>
        </p:nvCxnSpPr>
        <p:spPr>
          <a:xfrm flipH="1">
            <a:off x="5646961" y="3995056"/>
            <a:ext cx="1562209" cy="128563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D9796383-3C01-BD44-A672-11D916C05BCD}"/>
              </a:ext>
            </a:extLst>
          </p:cNvPr>
          <p:cNvCxnSpPr/>
          <p:nvPr/>
        </p:nvCxnSpPr>
        <p:spPr>
          <a:xfrm>
            <a:off x="8726958" y="3980738"/>
            <a:ext cx="1570293" cy="129995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F217873D-0C46-694E-9CFE-D1295DD41600}"/>
              </a:ext>
            </a:extLst>
          </p:cNvPr>
          <p:cNvCxnSpPr/>
          <p:nvPr/>
        </p:nvCxnSpPr>
        <p:spPr>
          <a:xfrm>
            <a:off x="3076269" y="2622948"/>
            <a:ext cx="7429735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11816DBA-BB0E-BA48-88B8-B7AB6B486CEE}"/>
              </a:ext>
            </a:extLst>
          </p:cNvPr>
          <p:cNvCxnSpPr/>
          <p:nvPr/>
        </p:nvCxnSpPr>
        <p:spPr>
          <a:xfrm>
            <a:off x="3143710" y="4729349"/>
            <a:ext cx="7429735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4 35">
            <a:extLst>
              <a:ext uri="{FF2B5EF4-FFF2-40B4-BE49-F238E27FC236}">
                <a16:creationId xmlns:a16="http://schemas.microsoft.com/office/drawing/2014/main" id="{2AB116DD-6C89-444E-9EAD-5386FCFF1755}"/>
              </a:ext>
            </a:extLst>
          </p:cNvPr>
          <p:cNvCxnSpPr>
            <a:endCxn id="30" idx="1"/>
          </p:cNvCxnSpPr>
          <p:nvPr/>
        </p:nvCxnSpPr>
        <p:spPr>
          <a:xfrm flipV="1">
            <a:off x="6210273" y="5189390"/>
            <a:ext cx="1172589" cy="269129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4 36">
            <a:extLst>
              <a:ext uri="{FF2B5EF4-FFF2-40B4-BE49-F238E27FC236}">
                <a16:creationId xmlns:a16="http://schemas.microsoft.com/office/drawing/2014/main" id="{42FC3777-0978-7C4C-8606-AB6A10282439}"/>
              </a:ext>
            </a:extLst>
          </p:cNvPr>
          <p:cNvCxnSpPr>
            <a:endCxn id="30" idx="3"/>
          </p:cNvCxnSpPr>
          <p:nvPr/>
        </p:nvCxnSpPr>
        <p:spPr>
          <a:xfrm rot="10800000">
            <a:off x="8594479" y="5189391"/>
            <a:ext cx="1297207" cy="269127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1 37">
            <a:extLst>
              <a:ext uri="{FF2B5EF4-FFF2-40B4-BE49-F238E27FC236}">
                <a16:creationId xmlns:a16="http://schemas.microsoft.com/office/drawing/2014/main" id="{00D6604E-1068-9242-AF62-F1F6AEC7C046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7045342" y="5771220"/>
            <a:ext cx="2040293" cy="131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tangolo 38">
            <a:extLst>
              <a:ext uri="{FF2B5EF4-FFF2-40B4-BE49-F238E27FC236}">
                <a16:creationId xmlns:a16="http://schemas.microsoft.com/office/drawing/2014/main" id="{4B83BE74-FA79-D545-AE32-643DADE60F83}"/>
              </a:ext>
            </a:extLst>
          </p:cNvPr>
          <p:cNvSpPr/>
          <p:nvPr/>
        </p:nvSpPr>
        <p:spPr>
          <a:xfrm>
            <a:off x="5013000" y="6202717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259996CD-47E6-6948-9979-DA5953250A1F}"/>
              </a:ext>
            </a:extLst>
          </p:cNvPr>
          <p:cNvSpPr/>
          <p:nvPr/>
        </p:nvSpPr>
        <p:spPr>
          <a:xfrm>
            <a:off x="6305817" y="6202717"/>
            <a:ext cx="1211616" cy="538254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D086252-7BDE-7A40-A14F-09EE80439CAB}"/>
              </a:ext>
            </a:extLst>
          </p:cNvPr>
          <p:cNvSpPr txBox="1"/>
          <p:nvPr/>
        </p:nvSpPr>
        <p:spPr>
          <a:xfrm>
            <a:off x="1524001" y="6447170"/>
            <a:ext cx="34090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700" dirty="0" err="1">
                <a:latin typeface="Calibri Light" panose="020F0302020204030204" pitchFamily="34" charset="0"/>
              </a:rPr>
              <a:t>Tratto</a:t>
            </a:r>
            <a:r>
              <a:rPr lang="en-US" sz="700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700" dirty="0">
                <a:latin typeface="Calibri Light" panose="020F0302020204030204" pitchFamily="34" charset="0"/>
              </a:rPr>
            </a:br>
            <a:r>
              <a:rPr lang="en-US" sz="700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700" dirty="0">
              <a:latin typeface="Calibri Light" panose="020F0302020204030204" pitchFamily="34" charset="0"/>
            </a:endParaRPr>
          </a:p>
        </p:txBody>
      </p:sp>
      <p:sp>
        <p:nvSpPr>
          <p:cNvPr id="42" name="Fumetto 4 41">
            <a:extLst>
              <a:ext uri="{FF2B5EF4-FFF2-40B4-BE49-F238E27FC236}">
                <a16:creationId xmlns:a16="http://schemas.microsoft.com/office/drawing/2014/main" id="{1E06E59B-AF5F-4846-AA0B-24487528CB78}"/>
              </a:ext>
            </a:extLst>
          </p:cNvPr>
          <p:cNvSpPr/>
          <p:nvPr/>
        </p:nvSpPr>
        <p:spPr>
          <a:xfrm>
            <a:off x="4798720" y="2622949"/>
            <a:ext cx="5894499" cy="21064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4345572A-E520-914C-B1F0-4898B43E2A07}"/>
              </a:ext>
            </a:extLst>
          </p:cNvPr>
          <p:cNvSpPr/>
          <p:nvPr/>
        </p:nvSpPr>
        <p:spPr>
          <a:xfrm>
            <a:off x="1668900" y="3193146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3.000 mt</a:t>
            </a:r>
          </a:p>
          <a:p>
            <a:r>
              <a:rPr lang="en-US" sz="3200" dirty="0">
                <a:solidFill>
                  <a:srgbClr val="FF0000"/>
                </a:solidFill>
                <a:latin typeface="Calibri Light" panose="020F0302020204030204" pitchFamily="34" charset="0"/>
              </a:rPr>
              <a:t>HTML+CSS</a:t>
            </a:r>
          </a:p>
        </p:txBody>
      </p:sp>
    </p:spTree>
    <p:extLst>
      <p:ext uri="{BB962C8B-B14F-4D97-AF65-F5344CB8AC3E}">
        <p14:creationId xmlns:p14="http://schemas.microsoft.com/office/powerpoint/2010/main" val="33780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273354C1-3456-57AF-B5E6-99B9F246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>
            <a:extLst>
              <a:ext uri="{FF2B5EF4-FFF2-40B4-BE49-F238E27FC236}">
                <a16:creationId xmlns:a16="http://schemas.microsoft.com/office/drawing/2014/main" id="{E766F904-0FFC-48A8-1001-87DEA6AA62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/>
              <a:t>Tipi di </a:t>
            </a:r>
            <a:r>
              <a:rPr lang="en" dirty="0" err="1"/>
              <a:t>elementi</a:t>
            </a:r>
            <a:r>
              <a:rPr lang="en" dirty="0"/>
              <a:t> HTML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47" name="Google Shape;247;p38">
            <a:extLst>
              <a:ext uri="{FF2B5EF4-FFF2-40B4-BE49-F238E27FC236}">
                <a16:creationId xmlns:a16="http://schemas.microsoft.com/office/drawing/2014/main" id="{997C9EAB-67C2-94CD-DF16-3F2523EEDD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rgbClr val="000000"/>
              </a:buClr>
              <a:buSzPts val="1100"/>
              <a:buNone/>
            </a:pPr>
            <a:r>
              <a:rPr lang="en" dirty="0"/>
              <a:t>Le </a:t>
            </a:r>
            <a:r>
              <a:rPr lang="en" dirty="0" err="1"/>
              <a:t>specifiche</a:t>
            </a:r>
            <a:r>
              <a:rPr lang="en" dirty="0"/>
              <a:t> di HTML </a:t>
            </a:r>
            <a:r>
              <a:rPr lang="en" dirty="0" err="1"/>
              <a:t>assegnano</a:t>
            </a:r>
            <a:r>
              <a:rPr lang="en" dirty="0"/>
              <a:t> </a:t>
            </a:r>
            <a:r>
              <a:rPr lang="en" dirty="0" err="1"/>
              <a:t>ciascun</a:t>
            </a:r>
            <a:r>
              <a:rPr lang="en" dirty="0"/>
              <a:t> </a:t>
            </a:r>
            <a:r>
              <a:rPr lang="en" dirty="0" err="1"/>
              <a:t>elemento</a:t>
            </a:r>
            <a:r>
              <a:rPr lang="en" dirty="0"/>
              <a:t> HTML ad una di </a:t>
            </a:r>
            <a:r>
              <a:rPr lang="en" dirty="0" err="1"/>
              <a:t>queste</a:t>
            </a:r>
            <a:r>
              <a:rPr lang="en" dirty="0"/>
              <a:t> </a:t>
            </a:r>
            <a:r>
              <a:rPr lang="en" dirty="0" err="1"/>
              <a:t>categorie</a:t>
            </a:r>
            <a:r>
              <a:rPr lang="en" dirty="0"/>
              <a:t>: </a:t>
            </a:r>
            <a:endParaRPr dirty="0">
              <a:ea typeface="Calibri"/>
              <a:sym typeface="Calibri"/>
            </a:endParaRPr>
          </a:p>
          <a:p>
            <a:pPr marL="990600" indent="-457200">
              <a:buSzPts val="2400"/>
            </a:pPr>
            <a:r>
              <a:rPr lang="en" b="1" dirty="0"/>
              <a:t>block﻿:</a:t>
            </a:r>
            <a:r>
              <a:rPr lang="en" dirty="0"/>
              <a:t> ha </a:t>
            </a:r>
            <a:r>
              <a:rPr lang="en" dirty="0" err="1"/>
              <a:t>altezza</a:t>
            </a:r>
            <a:r>
              <a:rPr lang="en" dirty="0"/>
              <a:t> e </a:t>
            </a:r>
            <a:r>
              <a:rPr lang="en" dirty="0" err="1"/>
              <a:t>larghezza</a:t>
            </a:r>
            <a:br>
              <a:rPr lang="en" dirty="0"/>
            </a:br>
            <a:r>
              <a:rPr lang="en" dirty="0"/>
              <a:t>Es. </a:t>
            </a: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&lt;p&gt;, &lt;h1&gt;, &lt;</a:t>
            </a:r>
            <a:r>
              <a:rPr lang="en" dirty="0" err="1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ul</a:t>
            </a: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&gt;, &lt;li&gt;</a:t>
            </a:r>
            <a:endParaRPr dirty="0">
              <a:solidFill>
                <a:srgbClr val="000000"/>
              </a:solidFill>
              <a:latin typeface="Consolas"/>
              <a:cs typeface="Consolas"/>
              <a:sym typeface="Consolas"/>
            </a:endParaRPr>
          </a:p>
          <a:p>
            <a:pPr marL="990600" indent="-457200">
              <a:buSzPts val="2400"/>
            </a:pPr>
            <a:r>
              <a:rPr lang="en" b="1" dirty="0"/>
              <a:t>inline:</a:t>
            </a:r>
            <a:r>
              <a:rPr lang="en" dirty="0"/>
              <a:t> non </a:t>
            </a:r>
            <a:r>
              <a:rPr lang="en" dirty="0" err="1"/>
              <a:t>hanno</a:t>
            </a:r>
            <a:r>
              <a:rPr lang="en" dirty="0"/>
              <a:t> </a:t>
            </a:r>
            <a:r>
              <a:rPr lang="en" dirty="0" err="1"/>
              <a:t>altezza</a:t>
            </a:r>
            <a:r>
              <a:rPr lang="en" dirty="0"/>
              <a:t> e </a:t>
            </a:r>
            <a:r>
              <a:rPr lang="en" dirty="0" err="1"/>
              <a:t>larghezza</a:t>
            </a:r>
            <a:br>
              <a:rPr lang="en" dirty="0"/>
            </a:br>
            <a:r>
              <a:rPr lang="en" dirty="0"/>
              <a:t>Es. </a:t>
            </a: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&lt;a&gt;, &lt;</a:t>
            </a:r>
            <a:r>
              <a:rPr lang="en" dirty="0" err="1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em</a:t>
            </a: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&gt;, &lt;strong&gt;</a:t>
            </a:r>
            <a:endParaRPr dirty="0">
              <a:solidFill>
                <a:srgbClr val="000000"/>
              </a:solidFill>
              <a:latin typeface="Consolas"/>
              <a:cs typeface="Consolas"/>
              <a:sym typeface="Consolas"/>
            </a:endParaRPr>
          </a:p>
          <a:p>
            <a:pPr marL="914400" lvl="1" indent="-381000">
              <a:spcBef>
                <a:spcPts val="1000"/>
              </a:spcBef>
              <a:buSzPts val="2400"/>
            </a:pPr>
            <a:r>
              <a:rPr lang="en" sz="2800" b="1" dirty="0"/>
              <a:t>inline block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contenuto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inline con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altezza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larghezza</a:t>
            </a:r>
            <a:b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" sz="2800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&lt;</a:t>
            </a:r>
            <a:r>
              <a:rPr lang="en" sz="2800" dirty="0" err="1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img</a:t>
            </a:r>
            <a:r>
              <a:rPr lang="en" sz="2800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&gt;</a:t>
            </a:r>
            <a:endParaRPr sz="2800" dirty="0">
              <a:solidFill>
                <a:srgbClr val="000000"/>
              </a:solidFill>
              <a:latin typeface="Consolas"/>
              <a:cs typeface="Consolas"/>
              <a:sym typeface="Consolas"/>
            </a:endParaRPr>
          </a:p>
          <a:p>
            <a:pPr marL="990600" indent="-457200">
              <a:buSzPts val="2400"/>
            </a:pPr>
            <a:r>
              <a:rPr lang="en" b="1" dirty="0"/>
              <a:t>metadata</a:t>
            </a:r>
            <a:r>
              <a:rPr lang="en" dirty="0"/>
              <a:t>: </a:t>
            </a:r>
            <a:r>
              <a:rPr lang="en" dirty="0" err="1"/>
              <a:t>informazioni</a:t>
            </a:r>
            <a:r>
              <a:rPr lang="en" dirty="0"/>
              <a:t> </a:t>
            </a:r>
            <a:r>
              <a:rPr lang="en" dirty="0" err="1"/>
              <a:t>sulla</a:t>
            </a:r>
            <a:r>
              <a:rPr lang="en" dirty="0"/>
              <a:t> </a:t>
            </a:r>
            <a:r>
              <a:rPr lang="en" dirty="0" err="1"/>
              <a:t>pagina</a:t>
            </a:r>
            <a:r>
              <a:rPr lang="en" dirty="0"/>
              <a:t>, non </a:t>
            </a:r>
            <a:r>
              <a:rPr lang="en" dirty="0" err="1"/>
              <a:t>visibile</a:t>
            </a:r>
            <a:br>
              <a:rPr lang="en" dirty="0"/>
            </a:b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&lt;title&gt;, &lt;meta&gt;</a:t>
            </a:r>
            <a:endParaRPr dirty="0">
              <a:solidFill>
                <a:srgbClr val="000000"/>
              </a:solidFill>
              <a:latin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890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3A819973-C626-5FF2-DFC1-E865A5EB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>
            <a:extLst>
              <a:ext uri="{FF2B5EF4-FFF2-40B4-BE49-F238E27FC236}">
                <a16:creationId xmlns:a16="http://schemas.microsoft.com/office/drawing/2014/main" id="{8FDB57F4-7539-1F27-3012-9D2C488420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Elementi</a:t>
            </a:r>
            <a:r>
              <a:rPr lang="en" dirty="0"/>
              <a:t> Block</a:t>
            </a:r>
            <a:endParaRPr dirty="0"/>
          </a:p>
        </p:txBody>
      </p:sp>
      <p:sp>
        <p:nvSpPr>
          <p:cNvPr id="253" name="Google Shape;253;p39">
            <a:extLst>
              <a:ext uri="{FF2B5EF4-FFF2-40B4-BE49-F238E27FC236}">
                <a16:creationId xmlns:a16="http://schemas.microsoft.com/office/drawing/2014/main" id="{38D8264A-E782-BAC3-7D2D-3B8F93C886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Esempi</a:t>
            </a:r>
            <a:r>
              <a:rPr lang="en" dirty="0"/>
              <a:t>: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&lt;p&gt;, &lt;h1&gt;, &lt;ul&gt;, &lt;li&gt;</a:t>
            </a:r>
            <a:b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dirty="0"/>
          </a:p>
        </p:txBody>
      </p:sp>
      <p:sp>
        <p:nvSpPr>
          <p:cNvPr id="255" name="Google Shape;255;p39">
            <a:extLst>
              <a:ext uri="{FF2B5EF4-FFF2-40B4-BE49-F238E27FC236}">
                <a16:creationId xmlns:a16="http://schemas.microsoft.com/office/drawing/2014/main" id="{3D236C75-30AC-447D-9D78-ED8D5BF6B9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84422" y="2612221"/>
            <a:ext cx="3981450" cy="31575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81000">
              <a:spcBef>
                <a:spcPts val="1000"/>
              </a:spcBef>
              <a:buSzPts val="2400"/>
              <a:buChar char="-"/>
            </a:pPr>
            <a:r>
              <a:rPr lang="en" dirty="0" err="1"/>
              <a:t>Occupano</a:t>
            </a:r>
            <a:r>
              <a:rPr lang="en" dirty="0"/>
              <a:t> </a:t>
            </a:r>
            <a:r>
              <a:rPr lang="en" dirty="0" err="1"/>
              <a:t>l'intera</a:t>
            </a:r>
            <a:r>
              <a:rPr lang="en" dirty="0"/>
              <a:t> </a:t>
            </a:r>
            <a:r>
              <a:rPr lang="en" dirty="0" err="1"/>
              <a:t>larghezza</a:t>
            </a:r>
            <a:r>
              <a:rPr lang="en" dirty="0"/>
              <a:t> </a:t>
            </a:r>
            <a:r>
              <a:rPr lang="en" dirty="0" err="1"/>
              <a:t>della</a:t>
            </a:r>
            <a:r>
              <a:rPr lang="en" dirty="0"/>
              <a:t> </a:t>
            </a:r>
            <a:r>
              <a:rPr lang="en" dirty="0" err="1"/>
              <a:t>pagina</a:t>
            </a:r>
            <a:r>
              <a:rPr lang="en" dirty="0"/>
              <a:t> (</a:t>
            </a:r>
            <a:r>
              <a:rPr lang="en" dirty="0" err="1"/>
              <a:t>fluttuano</a:t>
            </a:r>
            <a:r>
              <a:rPr lang="en" dirty="0"/>
              <a:t> </a:t>
            </a:r>
            <a:r>
              <a:rPr lang="en" dirty="0" err="1"/>
              <a:t>dall'alto</a:t>
            </a:r>
            <a:r>
              <a:rPr lang="en" dirty="0"/>
              <a:t> al basso)</a:t>
            </a:r>
            <a:endParaRPr dirty="0"/>
          </a:p>
          <a:p>
            <a:pPr indent="-381000">
              <a:spcBef>
                <a:spcPts val="1000"/>
              </a:spcBef>
              <a:buSzPts val="2400"/>
              <a:buChar char="-"/>
            </a:pPr>
            <a:r>
              <a:rPr lang="en" dirty="0"/>
              <a:t>Hanno </a:t>
            </a:r>
            <a:r>
              <a:rPr lang="en" dirty="0" err="1"/>
              <a:t>altezza</a:t>
            </a:r>
            <a:r>
              <a:rPr lang="en" dirty="0"/>
              <a:t> (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>
                <a:sym typeface="Consolas"/>
              </a:rPr>
              <a:t>)</a:t>
            </a:r>
            <a:r>
              <a:rPr lang="en" dirty="0"/>
              <a:t> e </a:t>
            </a:r>
            <a:r>
              <a:rPr lang="en" dirty="0" err="1"/>
              <a:t>larghezza</a:t>
            </a:r>
            <a:r>
              <a:rPr lang="en" dirty="0"/>
              <a:t> (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dirty="0">
                <a:sym typeface="Consolas"/>
              </a:rPr>
              <a:t>) </a:t>
            </a:r>
            <a:r>
              <a:rPr lang="en" dirty="0" err="1">
                <a:sym typeface="Consolas"/>
              </a:rPr>
              <a:t>modificabili</a:t>
            </a:r>
            <a:endParaRPr dirty="0">
              <a:sym typeface="Consolas"/>
            </a:endParaRPr>
          </a:p>
          <a:p>
            <a:pPr indent="-381000">
              <a:spcBef>
                <a:spcPts val="1000"/>
              </a:spcBef>
              <a:buSzPts val="2400"/>
              <a:buChar char="-"/>
            </a:pPr>
            <a:r>
              <a:rPr lang="en" dirty="0" err="1"/>
              <a:t>Possono</a:t>
            </a:r>
            <a:r>
              <a:rPr lang="en" dirty="0"/>
              <a:t> </a:t>
            </a:r>
            <a:r>
              <a:rPr lang="en" dirty="0" err="1"/>
              <a:t>avere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block o inline come </a:t>
            </a:r>
            <a:r>
              <a:rPr lang="en" dirty="0" err="1"/>
              <a:t>figli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254" name="Google Shape;254;p39">
            <a:extLst>
              <a:ext uri="{FF2B5EF4-FFF2-40B4-BE49-F238E27FC236}">
                <a16:creationId xmlns:a16="http://schemas.microsoft.com/office/drawing/2014/main" id="{8419CD8A-0C54-FAE0-3522-A2C1F51F3D40}"/>
              </a:ext>
            </a:extLst>
          </p:cNvPr>
          <p:cNvSpPr/>
          <p:nvPr/>
        </p:nvSpPr>
        <p:spPr>
          <a:xfrm>
            <a:off x="6455725" y="3189175"/>
            <a:ext cx="3245400" cy="2390400"/>
          </a:xfrm>
          <a:prstGeom prst="roundRect">
            <a:avLst>
              <a:gd name="adj" fmla="val 555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56" name="Google Shape;256;p39">
            <a:extLst>
              <a:ext uri="{FF2B5EF4-FFF2-40B4-BE49-F238E27FC236}">
                <a16:creationId xmlns:a16="http://schemas.microsoft.com/office/drawing/2014/main" id="{EF7AE314-7BEA-2C59-FE0D-BB9E19356520}"/>
              </a:ext>
            </a:extLst>
          </p:cNvPr>
          <p:cNvSpPr/>
          <p:nvPr/>
        </p:nvSpPr>
        <p:spPr>
          <a:xfrm>
            <a:off x="6566696" y="3496952"/>
            <a:ext cx="3023400" cy="394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257" name="Google Shape;257;p39" descr="Screen Shot 2016-02-17 at 11.13.37 PM.png">
            <a:extLst>
              <a:ext uri="{FF2B5EF4-FFF2-40B4-BE49-F238E27FC236}">
                <a16:creationId xmlns:a16="http://schemas.microsoft.com/office/drawing/2014/main" id="{EB09B59D-242B-3EBC-E118-45E8EF2119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4580"/>
          <a:stretch/>
        </p:blipFill>
        <p:spPr>
          <a:xfrm>
            <a:off x="6475335" y="3217928"/>
            <a:ext cx="3206187" cy="177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>
            <a:extLst>
              <a:ext uri="{FF2B5EF4-FFF2-40B4-BE49-F238E27FC236}">
                <a16:creationId xmlns:a16="http://schemas.microsoft.com/office/drawing/2014/main" id="{C1C0E7CB-F1B9-1361-6767-31BBCDC1ABCF}"/>
              </a:ext>
            </a:extLst>
          </p:cNvPr>
          <p:cNvSpPr/>
          <p:nvPr/>
        </p:nvSpPr>
        <p:spPr>
          <a:xfrm>
            <a:off x="6566696" y="3993590"/>
            <a:ext cx="3023400" cy="394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59" name="Google Shape;259;p39">
            <a:extLst>
              <a:ext uri="{FF2B5EF4-FFF2-40B4-BE49-F238E27FC236}">
                <a16:creationId xmlns:a16="http://schemas.microsoft.com/office/drawing/2014/main" id="{67A46DCA-D726-7CFF-DE47-22DCD8CC8B8E}"/>
              </a:ext>
            </a:extLst>
          </p:cNvPr>
          <p:cNvSpPr/>
          <p:nvPr/>
        </p:nvSpPr>
        <p:spPr>
          <a:xfrm>
            <a:off x="6566696" y="4490227"/>
            <a:ext cx="3023400" cy="394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60" name="Google Shape;260;p39">
            <a:extLst>
              <a:ext uri="{FF2B5EF4-FFF2-40B4-BE49-F238E27FC236}">
                <a16:creationId xmlns:a16="http://schemas.microsoft.com/office/drawing/2014/main" id="{545931C1-194C-D69B-39CF-6C3037C0E689}"/>
              </a:ext>
            </a:extLst>
          </p:cNvPr>
          <p:cNvSpPr/>
          <p:nvPr/>
        </p:nvSpPr>
        <p:spPr>
          <a:xfrm>
            <a:off x="6566721" y="4986852"/>
            <a:ext cx="3023400" cy="394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cxnSp>
        <p:nvCxnSpPr>
          <p:cNvPr id="261" name="Google Shape;261;p39">
            <a:extLst>
              <a:ext uri="{FF2B5EF4-FFF2-40B4-BE49-F238E27FC236}">
                <a16:creationId xmlns:a16="http://schemas.microsoft.com/office/drawing/2014/main" id="{B7F65194-703D-809B-95B2-70AF2EAD7FDD}"/>
              </a:ext>
            </a:extLst>
          </p:cNvPr>
          <p:cNvCxnSpPr/>
          <p:nvPr/>
        </p:nvCxnSpPr>
        <p:spPr>
          <a:xfrm>
            <a:off x="10052975" y="3395025"/>
            <a:ext cx="0" cy="208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66712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89E2D1C4-2E01-F322-0C72-5EA90877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CFEE949-F87E-A90E-D5DA-0209AB5B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" y="1110660"/>
            <a:ext cx="6983786" cy="5248617"/>
          </a:xfrm>
          <a:prstGeom prst="rect">
            <a:avLst/>
          </a:prstGeom>
        </p:spPr>
      </p:pic>
      <p:sp>
        <p:nvSpPr>
          <p:cNvPr id="267" name="Google Shape;267;p40">
            <a:extLst>
              <a:ext uri="{FF2B5EF4-FFF2-40B4-BE49-F238E27FC236}">
                <a16:creationId xmlns:a16="http://schemas.microsoft.com/office/drawing/2014/main" id="{9397BAFE-6DA7-35F2-023E-9A0636776A4A}"/>
              </a:ext>
            </a:extLst>
          </p:cNvPr>
          <p:cNvSpPr txBox="1"/>
          <p:nvPr/>
        </p:nvSpPr>
        <p:spPr>
          <a:xfrm>
            <a:off x="5218500" y="4494675"/>
            <a:ext cx="6097200" cy="1648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Informazioni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Paolo &lt;/h1&gt;</a:t>
            </a:r>
            <a:endParaRPr sz="24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Gli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piace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il 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&gt;rugby&lt;/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40">
            <a:extLst>
              <a:ext uri="{FF2B5EF4-FFF2-40B4-BE49-F238E27FC236}">
                <a16:creationId xmlns:a16="http://schemas.microsoft.com/office/drawing/2014/main" id="{7CD89A38-CE87-1AA4-F9B7-69780E55E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Esempio</a:t>
            </a:r>
            <a:r>
              <a:rPr lang="en" dirty="0"/>
              <a:t>: Block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647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>
          <a:extLst>
            <a:ext uri="{FF2B5EF4-FFF2-40B4-BE49-F238E27FC236}">
              <a16:creationId xmlns:a16="http://schemas.microsoft.com/office/drawing/2014/main" id="{9580E189-BC72-8BCC-2704-7ED4F8FA3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>
            <a:extLst>
              <a:ext uri="{FF2B5EF4-FFF2-40B4-BE49-F238E27FC236}">
                <a16:creationId xmlns:a16="http://schemas.microsoft.com/office/drawing/2014/main" id="{F327D8F0-FF9D-387F-F65C-EAB755F57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Elementi</a:t>
            </a:r>
            <a:r>
              <a:rPr lang="en" dirty="0"/>
              <a:t> Inline</a:t>
            </a:r>
            <a:endParaRPr dirty="0"/>
          </a:p>
        </p:txBody>
      </p:sp>
      <p:sp>
        <p:nvSpPr>
          <p:cNvPr id="322" name="Google Shape;322;p47">
            <a:extLst>
              <a:ext uri="{FF2B5EF4-FFF2-40B4-BE49-F238E27FC236}">
                <a16:creationId xmlns:a16="http://schemas.microsoft.com/office/drawing/2014/main" id="{38E7E02E-C656-AE4E-AA6F-A996A35E89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SzPts val="1100"/>
              <a:buNone/>
            </a:pPr>
            <a:r>
              <a:rPr lang="en" b="1" u="sng" dirty="0" err="1"/>
              <a:t>Esempi</a:t>
            </a:r>
            <a:r>
              <a:rPr lang="en" b="1" u="sng" dirty="0"/>
              <a:t>: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&lt;a&gt;, &lt;</a:t>
            </a:r>
            <a:r>
              <a:rPr lang="en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&gt;, &lt;strong&gt;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dirty="0" err="1"/>
              <a:t>Occupano</a:t>
            </a:r>
            <a:r>
              <a:rPr lang="en" dirty="0"/>
              <a:t> la </a:t>
            </a:r>
            <a:r>
              <a:rPr lang="en" dirty="0" err="1"/>
              <a:t>larghezza</a:t>
            </a:r>
            <a:r>
              <a:rPr lang="en" dirty="0"/>
              <a:t> </a:t>
            </a:r>
            <a:r>
              <a:rPr lang="en" dirty="0" err="1"/>
              <a:t>necessaria</a:t>
            </a:r>
            <a:r>
              <a:rPr lang="en" dirty="0"/>
              <a:t> a </a:t>
            </a:r>
            <a:r>
              <a:rPr lang="en" dirty="0" err="1"/>
              <a:t>visualizzare</a:t>
            </a:r>
            <a:r>
              <a:rPr lang="en" dirty="0"/>
              <a:t> il </a:t>
            </a:r>
            <a:r>
              <a:rPr lang="en" dirty="0" err="1"/>
              <a:t>contenuto</a:t>
            </a:r>
            <a:endParaRPr lang="en"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it-IT" dirty="0"/>
              <a:t>Fluiscono da sinistra a destra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>
                <a:solidFill>
                  <a:srgbClr val="FF0000"/>
                </a:solidFill>
              </a:rPr>
              <a:t>Non </a:t>
            </a:r>
            <a:r>
              <a:rPr lang="en" b="1" dirty="0" err="1">
                <a:solidFill>
                  <a:srgbClr val="FF0000"/>
                </a:solidFill>
              </a:rPr>
              <a:t>si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possono</a:t>
            </a:r>
            <a:r>
              <a:rPr lang="en" dirty="0"/>
              <a:t>  </a:t>
            </a:r>
            <a:r>
              <a:rPr lang="en" dirty="0" err="1"/>
              <a:t>modificare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/>
              <a:t> 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>
                <a:solidFill>
                  <a:srgbClr val="FF0000"/>
                </a:solidFill>
              </a:rPr>
              <a:t>Non </a:t>
            </a:r>
            <a:r>
              <a:rPr lang="en" b="1" dirty="0" err="1">
                <a:solidFill>
                  <a:srgbClr val="FF0000"/>
                </a:solidFill>
              </a:rPr>
              <a:t>si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possono</a:t>
            </a:r>
            <a:r>
              <a:rPr lang="en" dirty="0"/>
              <a:t> </a:t>
            </a:r>
            <a:r>
              <a:rPr lang="en" dirty="0" err="1"/>
              <a:t>avere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block come </a:t>
            </a:r>
            <a:r>
              <a:rPr lang="en" dirty="0" err="1"/>
              <a:t>figli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>
                <a:solidFill>
                  <a:srgbClr val="FF0000"/>
                </a:solidFill>
              </a:rPr>
              <a:t>Non </a:t>
            </a:r>
            <a:r>
              <a:rPr lang="en" b="1" dirty="0" err="1">
                <a:solidFill>
                  <a:srgbClr val="FF0000"/>
                </a:solidFill>
              </a:rPr>
              <a:t>è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possibile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modificarne</a:t>
            </a:r>
            <a:r>
              <a:rPr lang="en" b="1" dirty="0">
                <a:solidFill>
                  <a:srgbClr val="FF0000"/>
                </a:solidFill>
              </a:rPr>
              <a:t> il </a:t>
            </a:r>
            <a:r>
              <a:rPr lang="en" b="1" dirty="0" err="1">
                <a:solidFill>
                  <a:srgbClr val="FF0000"/>
                </a:solidFill>
              </a:rPr>
              <a:t>flusso</a:t>
            </a:r>
            <a:endParaRPr lang="it-IT" b="1" dirty="0"/>
          </a:p>
        </p:txBody>
      </p:sp>
      <p:sp>
        <p:nvSpPr>
          <p:cNvPr id="323" name="Google Shape;323;p47">
            <a:extLst>
              <a:ext uri="{FF2B5EF4-FFF2-40B4-BE49-F238E27FC236}">
                <a16:creationId xmlns:a16="http://schemas.microsoft.com/office/drawing/2014/main" id="{A38E38E8-4C12-C1F8-062D-FA888F779501}"/>
              </a:ext>
            </a:extLst>
          </p:cNvPr>
          <p:cNvSpPr/>
          <p:nvPr/>
        </p:nvSpPr>
        <p:spPr>
          <a:xfrm>
            <a:off x="8172875" y="3865081"/>
            <a:ext cx="3245400" cy="2390400"/>
          </a:xfrm>
          <a:prstGeom prst="roundRect">
            <a:avLst>
              <a:gd name="adj" fmla="val 555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24" name="Google Shape;324;p47">
            <a:extLst>
              <a:ext uri="{FF2B5EF4-FFF2-40B4-BE49-F238E27FC236}">
                <a16:creationId xmlns:a16="http://schemas.microsoft.com/office/drawing/2014/main" id="{B6B66606-394F-C0C4-CAB1-65F24AB9D057}"/>
              </a:ext>
            </a:extLst>
          </p:cNvPr>
          <p:cNvSpPr/>
          <p:nvPr/>
        </p:nvSpPr>
        <p:spPr>
          <a:xfrm>
            <a:off x="8226100" y="4381778"/>
            <a:ext cx="17430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325" name="Google Shape;325;p47" descr="Screen Shot 2016-02-17 at 11.13.37 PM.png">
            <a:extLst>
              <a:ext uri="{FF2B5EF4-FFF2-40B4-BE49-F238E27FC236}">
                <a16:creationId xmlns:a16="http://schemas.microsoft.com/office/drawing/2014/main" id="{08DC7A31-7575-B579-F7E1-425FD17115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4580"/>
          <a:stretch/>
        </p:blipFill>
        <p:spPr>
          <a:xfrm>
            <a:off x="8179850" y="3857306"/>
            <a:ext cx="3206187" cy="17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47">
            <a:extLst>
              <a:ext uri="{FF2B5EF4-FFF2-40B4-BE49-F238E27FC236}">
                <a16:creationId xmlns:a16="http://schemas.microsoft.com/office/drawing/2014/main" id="{4EC893B8-EDDB-5F5C-7336-F08A3F07B064}"/>
              </a:ext>
            </a:extLst>
          </p:cNvPr>
          <p:cNvCxnSpPr/>
          <p:nvPr/>
        </p:nvCxnSpPr>
        <p:spPr>
          <a:xfrm>
            <a:off x="8784700" y="3586953"/>
            <a:ext cx="2179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" name="Google Shape;327;p47">
            <a:extLst>
              <a:ext uri="{FF2B5EF4-FFF2-40B4-BE49-F238E27FC236}">
                <a16:creationId xmlns:a16="http://schemas.microsoft.com/office/drawing/2014/main" id="{F3EBD866-923F-C939-7398-C0C0B30390F6}"/>
              </a:ext>
            </a:extLst>
          </p:cNvPr>
          <p:cNvSpPr/>
          <p:nvPr/>
        </p:nvSpPr>
        <p:spPr>
          <a:xfrm>
            <a:off x="10080175" y="4381291"/>
            <a:ext cx="11694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28" name="Google Shape;328;p47">
            <a:extLst>
              <a:ext uri="{FF2B5EF4-FFF2-40B4-BE49-F238E27FC236}">
                <a16:creationId xmlns:a16="http://schemas.microsoft.com/office/drawing/2014/main" id="{B0D2079F-598B-04BD-B5D9-71955006979A}"/>
              </a:ext>
            </a:extLst>
          </p:cNvPr>
          <p:cNvSpPr/>
          <p:nvPr/>
        </p:nvSpPr>
        <p:spPr>
          <a:xfrm>
            <a:off x="9042200" y="4576028"/>
            <a:ext cx="17430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29" name="Google Shape;329;p47">
            <a:extLst>
              <a:ext uri="{FF2B5EF4-FFF2-40B4-BE49-F238E27FC236}">
                <a16:creationId xmlns:a16="http://schemas.microsoft.com/office/drawing/2014/main" id="{EC04EB43-6ABB-FD66-2A17-CED3A7E736B6}"/>
              </a:ext>
            </a:extLst>
          </p:cNvPr>
          <p:cNvSpPr/>
          <p:nvPr/>
        </p:nvSpPr>
        <p:spPr>
          <a:xfrm>
            <a:off x="8242013" y="4576991"/>
            <a:ext cx="6732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20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576C9464-FD72-62E8-2DB4-AF5EAED90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>
            <a:extLst>
              <a:ext uri="{FF2B5EF4-FFF2-40B4-BE49-F238E27FC236}">
                <a16:creationId xmlns:a16="http://schemas.microsoft.com/office/drawing/2014/main" id="{8C6B6C38-6398-D03C-EAD6-800E7CBD03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Esempio</a:t>
            </a:r>
            <a:r>
              <a:rPr lang="en" dirty="0"/>
              <a:t>: Inline</a:t>
            </a:r>
            <a:endParaRPr dirty="0"/>
          </a:p>
        </p:txBody>
      </p:sp>
      <p:sp>
        <p:nvSpPr>
          <p:cNvPr id="336" name="Google Shape;336;p48">
            <a:extLst>
              <a:ext uri="{FF2B5EF4-FFF2-40B4-BE49-F238E27FC236}">
                <a16:creationId xmlns:a16="http://schemas.microsoft.com/office/drawing/2014/main" id="{7FA00290-A102-69FA-E2B7-EEFCCD00FC6F}"/>
              </a:ext>
            </a:extLst>
          </p:cNvPr>
          <p:cNvSpPr txBox="1"/>
          <p:nvPr/>
        </p:nvSpPr>
        <p:spPr>
          <a:xfrm>
            <a:off x="769138" y="4460995"/>
            <a:ext cx="10653724" cy="2266375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&lt;body&gt;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&lt;strong&gt;Risorse utili:&lt;/strong&gt;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https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jsbin.com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"&gt;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JsBin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https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developer.mozilla.org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/en-US/"&gt;MDN&lt;/a&gt;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google.com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"&gt;Google&lt;/a&gt;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22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D3008E9-96E6-099F-A514-97311436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003" y="924853"/>
            <a:ext cx="6437993" cy="42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6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id="{4D6D110B-AFC2-D11C-AA46-A665E5D2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>
            <a:extLst>
              <a:ext uri="{FF2B5EF4-FFF2-40B4-BE49-F238E27FC236}">
                <a16:creationId xmlns:a16="http://schemas.microsoft.com/office/drawing/2014/main" id="{581A7E5E-C1C5-6AF1-5674-5E82D811C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Elementi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inline-block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D6DF8A75-AAE0-E1ED-060A-375E50468F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8457" y="1747775"/>
            <a:ext cx="6210143" cy="45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SzPts val="1100"/>
              <a:buNone/>
            </a:pPr>
            <a:r>
              <a:rPr lang="en" dirty="0" err="1"/>
              <a:t>Esempi</a:t>
            </a:r>
            <a:r>
              <a:rPr lang="en" dirty="0"/>
              <a:t>: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dirty="0">
                <a:solidFill>
                  <a:srgbClr val="000000"/>
                </a:solidFill>
              </a:rPr>
              <a:t>, </a:t>
            </a:r>
            <a:r>
              <a:rPr lang="en" dirty="0" err="1">
                <a:solidFill>
                  <a:srgbClr val="000000"/>
                </a:solidFill>
              </a:rPr>
              <a:t>qualunque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elemento</a:t>
            </a:r>
            <a:r>
              <a:rPr lang="en" dirty="0">
                <a:solidFill>
                  <a:srgbClr val="000000"/>
                </a:solidFill>
              </a:rPr>
              <a:t> con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display: inline-block;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dirty="0"/>
              <a:t>La </a:t>
            </a:r>
            <a:r>
              <a:rPr lang="en" dirty="0" err="1"/>
              <a:t>larghezza</a:t>
            </a:r>
            <a:r>
              <a:rPr lang="en" dirty="0"/>
              <a:t> (width) </a:t>
            </a:r>
            <a:r>
              <a:rPr lang="en" dirty="0" err="1"/>
              <a:t>corrisponde</a:t>
            </a:r>
            <a:r>
              <a:rPr lang="en" dirty="0"/>
              <a:t> </a:t>
            </a:r>
            <a:r>
              <a:rPr lang="en" dirty="0" err="1"/>
              <a:t>alla</a:t>
            </a:r>
            <a:r>
              <a:rPr lang="en" dirty="0"/>
              <a:t> </a:t>
            </a:r>
            <a:r>
              <a:rPr lang="en" dirty="0" err="1"/>
              <a:t>dimensione</a:t>
            </a:r>
            <a:r>
              <a:rPr lang="en" dirty="0"/>
              <a:t> del </a:t>
            </a:r>
            <a:r>
              <a:rPr lang="en" dirty="0" err="1"/>
              <a:t>contenuto</a:t>
            </a:r>
            <a:endParaRPr lang="en"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dirty="0"/>
              <a:t>Il </a:t>
            </a:r>
            <a:r>
              <a:rPr lang="en" dirty="0" err="1"/>
              <a:t>flusso</a:t>
            </a:r>
            <a:r>
              <a:rPr lang="en" dirty="0"/>
              <a:t> e' </a:t>
            </a:r>
            <a:r>
              <a:rPr lang="en" dirty="0" err="1"/>
              <a:t>sulla</a:t>
            </a:r>
            <a:r>
              <a:rPr lang="en" dirty="0"/>
              <a:t> </a:t>
            </a:r>
            <a:r>
              <a:rPr lang="en" dirty="0" err="1"/>
              <a:t>linea</a:t>
            </a:r>
            <a:endParaRPr lang="en"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it-IT" b="1" dirty="0">
                <a:solidFill>
                  <a:srgbClr val="38761D"/>
                </a:solidFill>
              </a:rPr>
              <a:t>Si possono impostare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it-IT" dirty="0"/>
              <a:t> e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width</a:t>
            </a:r>
            <a:endParaRPr lang="it-IT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 err="1">
                <a:solidFill>
                  <a:srgbClr val="38761D"/>
                </a:solidFill>
              </a:rPr>
              <a:t>Può</a:t>
            </a:r>
            <a:r>
              <a:rPr lang="en" dirty="0"/>
              <a:t> </a:t>
            </a:r>
            <a:r>
              <a:rPr lang="en" dirty="0" err="1"/>
              <a:t>avere</a:t>
            </a:r>
            <a:r>
              <a:rPr lang="en" dirty="0"/>
              <a:t> un </a:t>
            </a:r>
            <a:r>
              <a:rPr lang="en" dirty="0" err="1"/>
              <a:t>elemento</a:t>
            </a:r>
            <a:r>
              <a:rPr lang="en" dirty="0"/>
              <a:t> block come </a:t>
            </a:r>
            <a:r>
              <a:rPr lang="en" dirty="0" err="1"/>
              <a:t>figlio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 err="1">
                <a:solidFill>
                  <a:srgbClr val="38761D"/>
                </a:solidFill>
              </a:rPr>
              <a:t>Può</a:t>
            </a:r>
            <a:r>
              <a:rPr lang="en" b="1" dirty="0">
                <a:solidFill>
                  <a:srgbClr val="38761D"/>
                </a:solidFill>
              </a:rPr>
              <a:t> </a:t>
            </a:r>
            <a:r>
              <a:rPr lang="en" b="1" dirty="0" err="1">
                <a:solidFill>
                  <a:srgbClr val="38761D"/>
                </a:solidFill>
              </a:rPr>
              <a:t>essere</a:t>
            </a:r>
            <a:r>
              <a:rPr lang="en" b="1" dirty="0">
                <a:solidFill>
                  <a:srgbClr val="38761D"/>
                </a:solidFill>
              </a:rPr>
              <a:t> </a:t>
            </a:r>
            <a:r>
              <a:rPr lang="en" b="1" dirty="0" err="1">
                <a:solidFill>
                  <a:srgbClr val="38761D"/>
                </a:solidFill>
              </a:rPr>
              <a:t>posizionato</a:t>
            </a:r>
            <a:r>
              <a:rPr lang="en" b="1" dirty="0">
                <a:solidFill>
                  <a:srgbClr val="38761D"/>
                </a:solidFill>
              </a:rPr>
              <a:t> </a:t>
            </a:r>
            <a:r>
              <a:rPr lang="en" dirty="0"/>
              <a:t>con opportune </a:t>
            </a:r>
            <a:r>
              <a:rPr lang="en" dirty="0" err="1"/>
              <a:t>proprietà</a:t>
            </a:r>
            <a:r>
              <a:rPr lang="en" dirty="0"/>
              <a:t> CSS (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dirty="0"/>
              <a:t> 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en" dirty="0"/>
              <a:t>)</a:t>
            </a:r>
            <a:endParaRPr b="1" dirty="0"/>
          </a:p>
        </p:txBody>
      </p:sp>
      <p:sp>
        <p:nvSpPr>
          <p:cNvPr id="366" name="Google Shape;366;p52">
            <a:extLst>
              <a:ext uri="{FF2B5EF4-FFF2-40B4-BE49-F238E27FC236}">
                <a16:creationId xmlns:a16="http://schemas.microsoft.com/office/drawing/2014/main" id="{67BD5E8B-8636-4451-FE57-19EBFFB78AC8}"/>
              </a:ext>
            </a:extLst>
          </p:cNvPr>
          <p:cNvSpPr/>
          <p:nvPr/>
        </p:nvSpPr>
        <p:spPr>
          <a:xfrm>
            <a:off x="7049300" y="2920475"/>
            <a:ext cx="3245400" cy="2390400"/>
          </a:xfrm>
          <a:prstGeom prst="roundRect">
            <a:avLst>
              <a:gd name="adj" fmla="val 555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7" name="Google Shape;367;p52">
            <a:extLst>
              <a:ext uri="{FF2B5EF4-FFF2-40B4-BE49-F238E27FC236}">
                <a16:creationId xmlns:a16="http://schemas.microsoft.com/office/drawing/2014/main" id="{A4B812D2-9E0F-2CCE-3A36-6CBCF2E9CBEB}"/>
              </a:ext>
            </a:extLst>
          </p:cNvPr>
          <p:cNvSpPr/>
          <p:nvPr/>
        </p:nvSpPr>
        <p:spPr>
          <a:xfrm>
            <a:off x="7160275" y="3357550"/>
            <a:ext cx="17430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368" name="Google Shape;368;p52" descr="Screen Shot 2016-02-17 at 11.13.37 PM.png">
            <a:extLst>
              <a:ext uri="{FF2B5EF4-FFF2-40B4-BE49-F238E27FC236}">
                <a16:creationId xmlns:a16="http://schemas.microsoft.com/office/drawing/2014/main" id="{B7CB4A04-75DB-A46B-DC6D-479F317C48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4580"/>
          <a:stretch/>
        </p:blipFill>
        <p:spPr>
          <a:xfrm>
            <a:off x="7068910" y="2949228"/>
            <a:ext cx="3206187" cy="17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52">
            <a:extLst>
              <a:ext uri="{FF2B5EF4-FFF2-40B4-BE49-F238E27FC236}">
                <a16:creationId xmlns:a16="http://schemas.microsoft.com/office/drawing/2014/main" id="{66B5CBCB-221C-B75B-BD1A-1D6A863BC059}"/>
              </a:ext>
            </a:extLst>
          </p:cNvPr>
          <p:cNvCxnSpPr/>
          <p:nvPr/>
        </p:nvCxnSpPr>
        <p:spPr>
          <a:xfrm>
            <a:off x="7718875" y="2562725"/>
            <a:ext cx="2179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" name="Google Shape;370;p52">
            <a:extLst>
              <a:ext uri="{FF2B5EF4-FFF2-40B4-BE49-F238E27FC236}">
                <a16:creationId xmlns:a16="http://schemas.microsoft.com/office/drawing/2014/main" id="{8B67A894-5C54-2687-41C8-C408925D72FB}"/>
              </a:ext>
            </a:extLst>
          </p:cNvPr>
          <p:cNvSpPr/>
          <p:nvPr/>
        </p:nvSpPr>
        <p:spPr>
          <a:xfrm>
            <a:off x="9014350" y="3357063"/>
            <a:ext cx="11694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1" name="Google Shape;371;p52">
            <a:extLst>
              <a:ext uri="{FF2B5EF4-FFF2-40B4-BE49-F238E27FC236}">
                <a16:creationId xmlns:a16="http://schemas.microsoft.com/office/drawing/2014/main" id="{6761185A-4534-FC82-7B59-0DDAE637A8E1}"/>
              </a:ext>
            </a:extLst>
          </p:cNvPr>
          <p:cNvSpPr/>
          <p:nvPr/>
        </p:nvSpPr>
        <p:spPr>
          <a:xfrm>
            <a:off x="7160275" y="4132800"/>
            <a:ext cx="7926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2" name="Google Shape;372;p52">
            <a:extLst>
              <a:ext uri="{FF2B5EF4-FFF2-40B4-BE49-F238E27FC236}">
                <a16:creationId xmlns:a16="http://schemas.microsoft.com/office/drawing/2014/main" id="{30C2351D-33E3-A655-EB79-53166B9F24DC}"/>
              </a:ext>
            </a:extLst>
          </p:cNvPr>
          <p:cNvSpPr/>
          <p:nvPr/>
        </p:nvSpPr>
        <p:spPr>
          <a:xfrm>
            <a:off x="8049200" y="3671700"/>
            <a:ext cx="1169400" cy="57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3" name="Google Shape;373;p52">
            <a:extLst>
              <a:ext uri="{FF2B5EF4-FFF2-40B4-BE49-F238E27FC236}">
                <a16:creationId xmlns:a16="http://schemas.microsoft.com/office/drawing/2014/main" id="{2D8BA5AE-8197-DD92-C143-AA54186B881A}"/>
              </a:ext>
            </a:extLst>
          </p:cNvPr>
          <p:cNvSpPr/>
          <p:nvPr/>
        </p:nvSpPr>
        <p:spPr>
          <a:xfrm>
            <a:off x="9314950" y="4132800"/>
            <a:ext cx="2703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7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>
          <a:extLst>
            <a:ext uri="{FF2B5EF4-FFF2-40B4-BE49-F238E27FC236}">
              <a16:creationId xmlns:a16="http://schemas.microsoft.com/office/drawing/2014/main" id="{0E994571-3D9C-91D7-0855-07F84DEB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>
            <a:extLst>
              <a:ext uri="{FF2B5EF4-FFF2-40B4-BE49-F238E27FC236}">
                <a16:creationId xmlns:a16="http://schemas.microsoft.com/office/drawing/2014/main" id="{7E47F34B-DCF7-579D-4E27-940EA2604B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1800" y="1645350"/>
            <a:ext cx="37440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en" sz="3000" b="1" dirty="0">
                <a:solidFill>
                  <a:srgbClr val="1368F1"/>
                </a:solidFill>
              </a:rPr>
              <a:t>Q: Come </a:t>
            </a:r>
            <a:r>
              <a:rPr lang="en" sz="3000" b="1" dirty="0" err="1">
                <a:solidFill>
                  <a:srgbClr val="1368F1"/>
                </a:solidFill>
              </a:rPr>
              <a:t>appare</a:t>
            </a:r>
            <a:r>
              <a:rPr lang="en" sz="3000" b="1" dirty="0">
                <a:solidFill>
                  <a:srgbClr val="1368F1"/>
                </a:solidFill>
              </a:rPr>
              <a:t> </a:t>
            </a:r>
            <a:r>
              <a:rPr lang="en" sz="3000" b="1" dirty="0" err="1">
                <a:solidFill>
                  <a:srgbClr val="1368F1"/>
                </a:solidFill>
              </a:rPr>
              <a:t>nel</a:t>
            </a:r>
            <a:r>
              <a:rPr lang="en" sz="3000" b="1" dirty="0">
                <a:solidFill>
                  <a:srgbClr val="1368F1"/>
                </a:solidFill>
              </a:rPr>
              <a:t> browser?</a:t>
            </a:r>
            <a:endParaRPr sz="3000" b="1" dirty="0">
              <a:solidFill>
                <a:srgbClr val="1368F1"/>
              </a:solidFill>
            </a:endParaRPr>
          </a:p>
        </p:txBody>
      </p:sp>
      <p:sp>
        <p:nvSpPr>
          <p:cNvPr id="380" name="Google Shape;380;p53">
            <a:extLst>
              <a:ext uri="{FF2B5EF4-FFF2-40B4-BE49-F238E27FC236}">
                <a16:creationId xmlns:a16="http://schemas.microsoft.com/office/drawing/2014/main" id="{C328A47E-A225-9669-58FC-864F8088C4EB}"/>
              </a:ext>
            </a:extLst>
          </p:cNvPr>
          <p:cNvSpPr txBox="1"/>
          <p:nvPr/>
        </p:nvSpPr>
        <p:spPr>
          <a:xfrm>
            <a:off x="2072325" y="2923375"/>
            <a:ext cx="7789500" cy="1979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1" name="Google Shape;381;p53">
            <a:extLst>
              <a:ext uri="{FF2B5EF4-FFF2-40B4-BE49-F238E27FC236}">
                <a16:creationId xmlns:a16="http://schemas.microsoft.com/office/drawing/2014/main" id="{09838139-320E-C637-A7C6-091FC3B97D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451" y="5019776"/>
            <a:ext cx="1838225" cy="18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3">
            <a:extLst>
              <a:ext uri="{FF2B5EF4-FFF2-40B4-BE49-F238E27FC236}">
                <a16:creationId xmlns:a16="http://schemas.microsoft.com/office/drawing/2014/main" id="{60EB6CFE-7B16-1B2A-19D9-C1144FB934C0}"/>
              </a:ext>
            </a:extLst>
          </p:cNvPr>
          <p:cNvSpPr txBox="1"/>
          <p:nvPr/>
        </p:nvSpPr>
        <p:spPr>
          <a:xfrm>
            <a:off x="2534250" y="5413000"/>
            <a:ext cx="48342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http://i.imgur.com/WJToVGv.jpg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= </a:t>
            </a:r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83" name="Google Shape;383;p53">
            <a:extLst>
              <a:ext uri="{FF2B5EF4-FFF2-40B4-BE49-F238E27FC236}">
                <a16:creationId xmlns:a16="http://schemas.microsoft.com/office/drawing/2014/main" id="{28C1578D-2B27-0A94-3707-4F0060499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Esempio</a:t>
            </a:r>
            <a:r>
              <a:rPr lang="en" dirty="0"/>
              <a:t>: Inline-block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560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D00D9143-7602-CCC7-2CD3-95C3922C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0D0DEBC-406C-ED27-AD6B-051FC043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13" y="0"/>
            <a:ext cx="10883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58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727414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FORM HTML (</a:t>
            </a:r>
            <a:r>
              <a:rPr lang="en" dirty="0" err="1"/>
              <a:t>introduzione</a:t>
            </a:r>
            <a:r>
              <a:rPr lang="en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62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D74710-1513-0747-F340-74EC8CC3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 HTML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A7CA35-0CEA-B8AB-86F1-690DF918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it-IT" sz="3100" dirty="0"/>
              <a:t>Le </a:t>
            </a:r>
            <a:r>
              <a:rPr lang="it-IT" sz="3100" dirty="0" err="1"/>
              <a:t>form</a:t>
            </a:r>
            <a:r>
              <a:rPr lang="it-IT" sz="3100" dirty="0"/>
              <a:t> HTML permettono di creare interfacce utente per raccogliere dati di input</a:t>
            </a:r>
          </a:p>
          <a:p>
            <a:pPr>
              <a:lnSpc>
                <a:spcPct val="120000"/>
              </a:lnSpc>
            </a:pPr>
            <a:r>
              <a:rPr lang="it-IT" sz="3100" dirty="0"/>
              <a:t>I dati vengono raccolti da "controlli"</a:t>
            </a:r>
          </a:p>
          <a:p>
            <a:pPr>
              <a:lnSpc>
                <a:spcPct val="120000"/>
              </a:lnSpc>
            </a:pPr>
            <a:r>
              <a:rPr lang="it-IT" sz="3100" dirty="0"/>
              <a:t>Ciascun controllo ha un nome e un valore</a:t>
            </a:r>
          </a:p>
          <a:p>
            <a:pPr lvl="1">
              <a:lnSpc>
                <a:spcPct val="120000"/>
              </a:lnSpc>
            </a:pPr>
            <a:r>
              <a:rPr lang="it-IT" sz="2600" dirty="0">
                <a:latin typeface="+mj-lt"/>
              </a:rPr>
              <a:t>Il nome è specificato nel codice HTML</a:t>
            </a:r>
          </a:p>
          <a:p>
            <a:pPr lvl="1">
              <a:lnSpc>
                <a:spcPct val="120000"/>
              </a:lnSpc>
            </a:pPr>
            <a:r>
              <a:rPr lang="it-IT" sz="2600" dirty="0">
                <a:latin typeface="+mj-lt"/>
              </a:rPr>
              <a:t>Il valore corrisponde all'input fornito dall'utente</a:t>
            </a:r>
          </a:p>
          <a:p>
            <a:pPr>
              <a:lnSpc>
                <a:spcPct val="120000"/>
              </a:lnSpc>
            </a:pPr>
            <a:r>
              <a:rPr lang="it-IT" sz="3100" dirty="0"/>
              <a:t>La </a:t>
            </a:r>
            <a:r>
              <a:rPr lang="it-IT" sz="3100" dirty="0" err="1"/>
              <a:t>form</a:t>
            </a:r>
            <a:r>
              <a:rPr lang="it-IT" sz="3100" dirty="0"/>
              <a:t> è associata ad un URL che identifica la risorsa del server che processerà i dati raccolti</a:t>
            </a:r>
          </a:p>
          <a:p>
            <a:pPr>
              <a:lnSpc>
                <a:spcPct val="120000"/>
              </a:lnSpc>
            </a:pPr>
            <a:r>
              <a:rPr lang="it-IT" sz="3100" dirty="0"/>
              <a:t>Le coppie nome-valore dei controlli della </a:t>
            </a:r>
            <a:r>
              <a:rPr lang="it-IT" sz="3100" dirty="0" err="1"/>
              <a:t>form</a:t>
            </a:r>
            <a:r>
              <a:rPr lang="it-IT" sz="3100" dirty="0"/>
              <a:t> sono inviati alla applicazione con una stringa (query </a:t>
            </a:r>
            <a:r>
              <a:rPr lang="it-IT" sz="3100" dirty="0" err="1"/>
              <a:t>string</a:t>
            </a:r>
            <a:r>
              <a:rPr lang="it-IT" sz="3100" dirty="0"/>
              <a:t>)</a:t>
            </a:r>
            <a:endParaRPr lang="it-IT" sz="2300" dirty="0"/>
          </a:p>
          <a:p>
            <a:pPr>
              <a:lnSpc>
                <a:spcPct val="120000"/>
              </a:lnSpc>
            </a:pPr>
            <a:r>
              <a:rPr lang="it-IT" sz="3100" dirty="0">
                <a:latin typeface="+mj-lt"/>
              </a:rPr>
              <a:t>La stringa può essere inviata con il metodo HTTP POST o GET</a:t>
            </a:r>
          </a:p>
        </p:txBody>
      </p:sp>
    </p:spTree>
    <p:extLst>
      <p:ext uri="{BB962C8B-B14F-4D97-AF65-F5344CB8AC3E}">
        <p14:creationId xmlns:p14="http://schemas.microsoft.com/office/powerpoint/2010/main" val="120789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727414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HTML (</a:t>
            </a:r>
            <a:r>
              <a:rPr lang="en" dirty="0" err="1"/>
              <a:t>introduzione</a:t>
            </a:r>
            <a:r>
              <a:rPr lang="en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406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CC602-7611-7938-273B-34785297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L'elemento</a:t>
            </a:r>
            <a:r>
              <a:rPr lang="en-US" dirty="0"/>
              <a:t> FORM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3592DB-3CF1-4D0D-1419-05C932BD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sz="2800" dirty="0"/>
              <a:t>Elemento fondamentale: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form</a:t>
            </a:r>
            <a:endParaRPr lang="it-IT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it-IT" sz="2400" dirty="0"/>
              <a:t>Attraverso gli attributi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it-IT" sz="2400" dirty="0"/>
              <a:t> e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2400" dirty="0"/>
              <a:t> permette di specificare</a:t>
            </a:r>
          </a:p>
          <a:p>
            <a:pPr lvl="2" eaLnBrk="1" hangingPunct="1"/>
            <a:r>
              <a:rPr lang="it-IT" sz="2000" dirty="0"/>
              <a:t>l’URL della risorsa che gestisce i dati raccolti (può essere assoluto o relativo)</a:t>
            </a:r>
          </a:p>
          <a:p>
            <a:pPr lvl="2" eaLnBrk="1" hangingPunct="1"/>
            <a:r>
              <a:rPr lang="it-IT" sz="2000" dirty="0"/>
              <a:t>il metodo HTTP della richiesta (nella quale si inviano i dati alla applicazione) </a:t>
            </a:r>
          </a:p>
          <a:p>
            <a:pPr lvl="1"/>
            <a:r>
              <a:rPr lang="it-IT" sz="2400" dirty="0"/>
              <a:t>All’interno dell'elemento </a:t>
            </a:r>
            <a:r>
              <a:rPr lang="it-IT" sz="2400" dirty="0" err="1"/>
              <a:t>form</a:t>
            </a:r>
            <a:r>
              <a:rPr lang="it-IT" sz="2400" dirty="0"/>
              <a:t> ci sono elementi corrispondenti ai controlli (oltre ad altri eventuali elementi HTML). Ogni controllo ha un attributo 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</a:p>
          <a:p>
            <a:pPr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71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7D1460E-4290-CD4E-9115-DE6A43D1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14A540-DC34-F022-29B6-536034E08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&lt;!DOCTYPE 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&lt;html&gt;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  &lt;title&gt;form&lt;/title&gt;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&lt;h1&gt;</a:t>
            </a:r>
            <a:r>
              <a:rPr lang="en-US" sz="1400" dirty="0" err="1">
                <a:latin typeface="Consolas"/>
                <a:cs typeface="Consolas"/>
              </a:rPr>
              <a:t>Aggiungi</a:t>
            </a:r>
            <a:r>
              <a:rPr lang="en-US" sz="1400" dirty="0">
                <a:latin typeface="Consolas"/>
                <a:cs typeface="Consolas"/>
              </a:rPr>
              <a:t> un film&lt;/h1&gt;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&lt;form action</a:t>
            </a:r>
            <a:r>
              <a:rPr lang="en-US" sz="1400">
                <a:latin typeface="Consolas"/>
                <a:cs typeface="Consolas"/>
              </a:rPr>
              <a:t>="/movie" </a:t>
            </a:r>
            <a:r>
              <a:rPr lang="en-US" sz="1400" dirty="0">
                <a:latin typeface="Consolas"/>
                <a:cs typeface="Consolas"/>
              </a:rPr>
              <a:t>method="POST"&gt;	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	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		</a:t>
            </a:r>
            <a:r>
              <a:rPr lang="en-US" sz="1400" dirty="0" err="1">
                <a:latin typeface="Consolas"/>
                <a:cs typeface="Consolas"/>
              </a:rPr>
              <a:t>Titolo</a:t>
            </a:r>
            <a:r>
              <a:rPr lang="en-US" sz="1400" dirty="0">
                <a:latin typeface="Consolas"/>
                <a:cs typeface="Consolas"/>
              </a:rPr>
              <a:t>: &lt;input type="text" name="title"/&gt;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	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	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		Anno:&lt;input type="text" name="year"/&gt;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	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	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		&lt;button type="submit"&gt;</a:t>
            </a:r>
            <a:r>
              <a:rPr lang="en-US" sz="1400" dirty="0" err="1">
                <a:latin typeface="Consolas"/>
                <a:cs typeface="Consolas"/>
              </a:rPr>
              <a:t>Conferma</a:t>
            </a:r>
            <a:r>
              <a:rPr lang="en-US" sz="1400" dirty="0">
                <a:latin typeface="Consolas"/>
                <a:cs typeface="Consolas"/>
              </a:rPr>
              <a:t>&lt;/button&gt;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	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	&lt;/form&gt;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398463" algn="l"/>
                <a:tab pos="749300" algn="l"/>
              </a:tabLst>
            </a:pPr>
            <a:r>
              <a:rPr lang="en-US" sz="1400" dirty="0">
                <a:latin typeface="Consolas"/>
                <a:cs typeface="Consolas"/>
              </a:rPr>
              <a:t>&lt;/html&gt;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098CB8-501F-E7BB-63FD-CF04C766B6D4}"/>
              </a:ext>
            </a:extLst>
          </p:cNvPr>
          <p:cNvSpPr txBox="1"/>
          <p:nvPr/>
        </p:nvSpPr>
        <p:spPr>
          <a:xfrm>
            <a:off x="9363456" y="6267168"/>
            <a:ext cx="246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JSBin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40FEA6E-B0A7-3FD6-AF44-CCD4AB24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866900"/>
            <a:ext cx="47625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B55C15-E305-4C13-CCDF-3BFA5C5E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1ADD43-7AD5-F33F-EFAD-E4274CE2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&lt;form action="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/movie</a:t>
            </a:r>
            <a:r>
              <a:rPr lang="en-US" sz="2800" dirty="0">
                <a:latin typeface="Consolas"/>
                <a:cs typeface="Consolas"/>
              </a:rPr>
              <a:t>" method="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POST</a:t>
            </a:r>
            <a:r>
              <a:rPr lang="en-US" sz="2800" dirty="0">
                <a:latin typeface="Consolas"/>
                <a:cs typeface="Consolas"/>
              </a:rPr>
              <a:t>"&gt;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5DA3A30-30C1-EB74-13A6-10FE127B5AE4}"/>
              </a:ext>
            </a:extLst>
          </p:cNvPr>
          <p:cNvSpPr txBox="1"/>
          <p:nvPr/>
        </p:nvSpPr>
        <p:spPr>
          <a:xfrm>
            <a:off x="3383417" y="2438400"/>
            <a:ext cx="1999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Risorsa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sul</a:t>
            </a:r>
            <a:r>
              <a:rPr lang="en-US" dirty="0">
                <a:solidFill>
                  <a:srgbClr val="FF0000"/>
                </a:solidFill>
              </a:rPr>
              <a:t> server) 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che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processa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dati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raccolti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dalla</a:t>
            </a:r>
            <a:r>
              <a:rPr lang="en-US" dirty="0">
                <a:solidFill>
                  <a:srgbClr val="FF0000"/>
                </a:solidFill>
              </a:rPr>
              <a:t> form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7C39DF-2A60-BAB1-180B-3073F193BE2E}"/>
              </a:ext>
            </a:extLst>
          </p:cNvPr>
          <p:cNvSpPr txBox="1"/>
          <p:nvPr/>
        </p:nvSpPr>
        <p:spPr>
          <a:xfrm>
            <a:off x="6570919" y="2414841"/>
            <a:ext cx="18794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Motodo</a:t>
            </a:r>
            <a:r>
              <a:rPr lang="en-US" dirty="0">
                <a:solidFill>
                  <a:srgbClr val="FF0000"/>
                </a:solidFill>
              </a:rPr>
              <a:t> HTTP 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attraverso</a:t>
            </a:r>
            <a:r>
              <a:rPr lang="en-US" dirty="0">
                <a:solidFill>
                  <a:srgbClr val="FF0000"/>
                </a:solidFill>
              </a:rPr>
              <a:t> il quale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raccolti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dalla</a:t>
            </a:r>
            <a:r>
              <a:rPr lang="en-US" dirty="0">
                <a:solidFill>
                  <a:srgbClr val="FF0000"/>
                </a:solidFill>
              </a:rPr>
              <a:t> form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vengono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mandati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al server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B130B5-2B0A-3668-A8EB-F4BBD7D47273}"/>
              </a:ext>
            </a:extLst>
          </p:cNvPr>
          <p:cNvSpPr txBox="1"/>
          <p:nvPr/>
        </p:nvSpPr>
        <p:spPr>
          <a:xfrm>
            <a:off x="963168" y="4320277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/>
                <a:cs typeface="Consolas"/>
              </a:rPr>
              <a:t>&lt;input type="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text</a:t>
            </a:r>
            <a:r>
              <a:rPr lang="en-US" sz="2400" dirty="0">
                <a:latin typeface="Consolas"/>
                <a:cs typeface="Consolas"/>
              </a:rPr>
              <a:t>" name="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title</a:t>
            </a:r>
            <a:r>
              <a:rPr lang="en-US" sz="2400" dirty="0">
                <a:latin typeface="Consolas"/>
                <a:cs typeface="Consolas"/>
              </a:rPr>
              <a:t>"/&gt;</a:t>
            </a:r>
            <a:endParaRPr lang="en-US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654A54-F350-A445-ACEE-E42468655C8E}"/>
              </a:ext>
            </a:extLst>
          </p:cNvPr>
          <p:cNvSpPr txBox="1"/>
          <p:nvPr/>
        </p:nvSpPr>
        <p:spPr>
          <a:xfrm>
            <a:off x="2946119" y="4817159"/>
            <a:ext cx="15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Casella di testo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20E0B0-73B9-CD4B-3F2D-AD28CFB13DBD}"/>
              </a:ext>
            </a:extLst>
          </p:cNvPr>
          <p:cNvSpPr txBox="1"/>
          <p:nvPr/>
        </p:nvSpPr>
        <p:spPr>
          <a:xfrm>
            <a:off x="5369598" y="4817159"/>
            <a:ext cx="808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Nome 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89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>
            <a:spLocks noGrp="1"/>
          </p:cNvSpPr>
          <p:nvPr>
            <p:ph type="title"/>
          </p:nvPr>
        </p:nvSpPr>
        <p:spPr>
          <a:xfrm>
            <a:off x="2014250" y="600200"/>
            <a:ext cx="6367800" cy="545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CSS (</a:t>
            </a:r>
            <a:r>
              <a:rPr lang="en" dirty="0" err="1"/>
              <a:t>introduzione</a:t>
            </a:r>
            <a:r>
              <a:rPr lang="en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it-IT" dirty="0"/>
              <a:t>Filosofia HTML + CSS</a:t>
            </a:r>
            <a:endParaRPr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DFDC23-462E-1541-A2E2-4D1B97282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79" y="2550435"/>
            <a:ext cx="2303463" cy="19446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8588284-B67A-AA4F-8668-51DFA54CE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9" y="1829711"/>
            <a:ext cx="2225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/>
              <a:t>informazione</a:t>
            </a:r>
            <a:endParaRPr lang="en-US" sz="2800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4A895E8-5C37-FE4E-A538-A092F529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350" y="2718965"/>
            <a:ext cx="34227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 dirty="0"/>
              <a:t>Struttura e contenuti</a:t>
            </a:r>
            <a:endParaRPr lang="en-US" sz="2800" dirty="0"/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7813DB60-216C-5A48-8538-5742828CE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541" y="2766336"/>
            <a:ext cx="2424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 dirty="0"/>
              <a:t>presentazione</a:t>
            </a:r>
            <a:endParaRPr lang="en-US" sz="2800" dirty="0"/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8C49AD69-3688-5D40-B08A-0F5FB18E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370" y="4009904"/>
            <a:ext cx="18437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 dirty="0"/>
              <a:t>doc HTML</a:t>
            </a:r>
            <a:endParaRPr lang="en-US" sz="2800" dirty="0"/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5732F0B7-E461-F749-845B-6C017F1F3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3" y="3976011"/>
            <a:ext cx="2776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/>
              <a:t>documento CSS</a:t>
            </a:r>
            <a:endParaRPr lang="en-US" sz="2800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66B1618-641A-8244-80FB-C509ECAB3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228" y="4782460"/>
            <a:ext cx="20256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it-IT" sz="2800"/>
              <a:t>User agent </a:t>
            </a:r>
            <a:br>
              <a:rPr lang="it-IT" sz="2800"/>
            </a:br>
            <a:r>
              <a:rPr lang="it-IT" sz="2800"/>
              <a:t>(browser)</a:t>
            </a:r>
            <a:endParaRPr lang="en-US" sz="2800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4C0DE01F-A481-E646-85DE-3D5693FBA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3" y="6208036"/>
            <a:ext cx="1174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/>
              <a:t>utente</a:t>
            </a:r>
            <a:endParaRPr lang="en-US" sz="2800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43881EFB-D5D4-E649-BB75-6B652FFD16D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854829" y="2082123"/>
            <a:ext cx="720725" cy="647700"/>
          </a:xfrm>
          <a:custGeom>
            <a:avLst/>
            <a:gdLst>
              <a:gd name="T0" fmla="*/ 616822548 w 21600"/>
              <a:gd name="T1" fmla="*/ 0 h 21600"/>
              <a:gd name="T2" fmla="*/ 616822548 w 21600"/>
              <a:gd name="T3" fmla="*/ 327810176 h 21600"/>
              <a:gd name="T4" fmla="*/ 80093268 w 21600"/>
              <a:gd name="T5" fmla="*/ 582390370 h 21600"/>
              <a:gd name="T6" fmla="*/ 802419112 w 21600"/>
              <a:gd name="T7" fmla="*/ 1639055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970 h 21600"/>
              <a:gd name="T14" fmla="*/ 19867 w 21600"/>
              <a:gd name="T15" fmla="*/ 81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604" y="0"/>
                </a:lnTo>
                <a:lnTo>
                  <a:pt x="16604" y="3970"/>
                </a:lnTo>
                <a:lnTo>
                  <a:pt x="12427" y="3970"/>
                </a:lnTo>
                <a:cubicBezTo>
                  <a:pt x="5564" y="3970"/>
                  <a:pt x="0" y="7636"/>
                  <a:pt x="0" y="12158"/>
                </a:cubicBezTo>
                <a:lnTo>
                  <a:pt x="0" y="21600"/>
                </a:lnTo>
                <a:lnTo>
                  <a:pt x="4311" y="21600"/>
                </a:lnTo>
                <a:lnTo>
                  <a:pt x="4311" y="12158"/>
                </a:lnTo>
                <a:cubicBezTo>
                  <a:pt x="4311" y="9965"/>
                  <a:pt x="7945" y="8188"/>
                  <a:pt x="12427" y="8188"/>
                </a:cubicBezTo>
                <a:lnTo>
                  <a:pt x="16604" y="8188"/>
                </a:lnTo>
                <a:lnTo>
                  <a:pt x="16604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75A9FCDA-6A08-934F-83FE-257D48EA5FF5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759204" y="2082123"/>
            <a:ext cx="720725" cy="647700"/>
          </a:xfrm>
          <a:custGeom>
            <a:avLst/>
            <a:gdLst>
              <a:gd name="T0" fmla="*/ 616822548 w 21600"/>
              <a:gd name="T1" fmla="*/ 0 h 21600"/>
              <a:gd name="T2" fmla="*/ 616822548 w 21600"/>
              <a:gd name="T3" fmla="*/ 327810176 h 21600"/>
              <a:gd name="T4" fmla="*/ 80093268 w 21600"/>
              <a:gd name="T5" fmla="*/ 582390370 h 21600"/>
              <a:gd name="T6" fmla="*/ 802419112 w 21600"/>
              <a:gd name="T7" fmla="*/ 1639055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970 h 21600"/>
              <a:gd name="T14" fmla="*/ 19867 w 21600"/>
              <a:gd name="T15" fmla="*/ 81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604" y="0"/>
                </a:lnTo>
                <a:lnTo>
                  <a:pt x="16604" y="3970"/>
                </a:lnTo>
                <a:lnTo>
                  <a:pt x="12427" y="3970"/>
                </a:lnTo>
                <a:cubicBezTo>
                  <a:pt x="5564" y="3970"/>
                  <a:pt x="0" y="7636"/>
                  <a:pt x="0" y="12158"/>
                </a:cubicBezTo>
                <a:lnTo>
                  <a:pt x="0" y="21600"/>
                </a:lnTo>
                <a:lnTo>
                  <a:pt x="4311" y="21600"/>
                </a:lnTo>
                <a:lnTo>
                  <a:pt x="4311" y="12158"/>
                </a:lnTo>
                <a:cubicBezTo>
                  <a:pt x="4311" y="9965"/>
                  <a:pt x="7945" y="8188"/>
                  <a:pt x="12427" y="8188"/>
                </a:cubicBezTo>
                <a:lnTo>
                  <a:pt x="16604" y="8188"/>
                </a:lnTo>
                <a:lnTo>
                  <a:pt x="16604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A011675A-1BD7-F64F-90AF-79949655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7" y="3271161"/>
            <a:ext cx="287337" cy="792163"/>
          </a:xfrm>
          <a:prstGeom prst="downArrow">
            <a:avLst>
              <a:gd name="adj1" fmla="val 50278"/>
              <a:gd name="adj2" fmla="val 552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A8DF24A7-3584-DF4D-AF7A-DBE5CC60F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17" y="3271161"/>
            <a:ext cx="287337" cy="792163"/>
          </a:xfrm>
          <a:prstGeom prst="downArrow">
            <a:avLst>
              <a:gd name="adj1" fmla="val 43648"/>
              <a:gd name="adj2" fmla="val 552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9" name="AutoShape 15">
            <a:extLst>
              <a:ext uri="{FF2B5EF4-FFF2-40B4-BE49-F238E27FC236}">
                <a16:creationId xmlns:a16="http://schemas.microsoft.com/office/drawing/2014/main" id="{53F83CEB-1CC7-8549-A2A3-88674594780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867154" y="4637998"/>
            <a:ext cx="720725" cy="647700"/>
          </a:xfrm>
          <a:custGeom>
            <a:avLst/>
            <a:gdLst>
              <a:gd name="T0" fmla="*/ 616822548 w 21600"/>
              <a:gd name="T1" fmla="*/ 0 h 21600"/>
              <a:gd name="T2" fmla="*/ 616822548 w 21600"/>
              <a:gd name="T3" fmla="*/ 327810176 h 21600"/>
              <a:gd name="T4" fmla="*/ 80093268 w 21600"/>
              <a:gd name="T5" fmla="*/ 582390370 h 21600"/>
              <a:gd name="T6" fmla="*/ 802419112 w 21600"/>
              <a:gd name="T7" fmla="*/ 1639055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970 h 21600"/>
              <a:gd name="T14" fmla="*/ 19867 w 21600"/>
              <a:gd name="T15" fmla="*/ 81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604" y="0"/>
                </a:lnTo>
                <a:lnTo>
                  <a:pt x="16604" y="3970"/>
                </a:lnTo>
                <a:lnTo>
                  <a:pt x="12427" y="3970"/>
                </a:lnTo>
                <a:cubicBezTo>
                  <a:pt x="5564" y="3970"/>
                  <a:pt x="0" y="7636"/>
                  <a:pt x="0" y="12158"/>
                </a:cubicBezTo>
                <a:lnTo>
                  <a:pt x="0" y="21600"/>
                </a:lnTo>
                <a:lnTo>
                  <a:pt x="4311" y="21600"/>
                </a:lnTo>
                <a:lnTo>
                  <a:pt x="4311" y="12158"/>
                </a:lnTo>
                <a:cubicBezTo>
                  <a:pt x="4311" y="9965"/>
                  <a:pt x="7945" y="8188"/>
                  <a:pt x="12427" y="8188"/>
                </a:cubicBezTo>
                <a:lnTo>
                  <a:pt x="16604" y="8188"/>
                </a:lnTo>
                <a:lnTo>
                  <a:pt x="16604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A8AD54FA-C404-F244-9693-49F57A1425B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746879" y="4637998"/>
            <a:ext cx="720725" cy="647700"/>
          </a:xfrm>
          <a:custGeom>
            <a:avLst/>
            <a:gdLst>
              <a:gd name="T0" fmla="*/ 616822548 w 21600"/>
              <a:gd name="T1" fmla="*/ 0 h 21600"/>
              <a:gd name="T2" fmla="*/ 616822548 w 21600"/>
              <a:gd name="T3" fmla="*/ 327810176 h 21600"/>
              <a:gd name="T4" fmla="*/ 80093268 w 21600"/>
              <a:gd name="T5" fmla="*/ 582390370 h 21600"/>
              <a:gd name="T6" fmla="*/ 802419112 w 21600"/>
              <a:gd name="T7" fmla="*/ 1639055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970 h 21600"/>
              <a:gd name="T14" fmla="*/ 19867 w 21600"/>
              <a:gd name="T15" fmla="*/ 81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604" y="0"/>
                </a:lnTo>
                <a:lnTo>
                  <a:pt x="16604" y="3970"/>
                </a:lnTo>
                <a:lnTo>
                  <a:pt x="12427" y="3970"/>
                </a:lnTo>
                <a:cubicBezTo>
                  <a:pt x="5564" y="3970"/>
                  <a:pt x="0" y="7636"/>
                  <a:pt x="0" y="12158"/>
                </a:cubicBezTo>
                <a:lnTo>
                  <a:pt x="0" y="21600"/>
                </a:lnTo>
                <a:lnTo>
                  <a:pt x="4311" y="21600"/>
                </a:lnTo>
                <a:lnTo>
                  <a:pt x="4311" y="12158"/>
                </a:lnTo>
                <a:cubicBezTo>
                  <a:pt x="4311" y="9965"/>
                  <a:pt x="7945" y="8188"/>
                  <a:pt x="12427" y="8188"/>
                </a:cubicBezTo>
                <a:lnTo>
                  <a:pt x="16604" y="8188"/>
                </a:lnTo>
                <a:lnTo>
                  <a:pt x="16604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8D90B4B0-E9E1-E046-A334-7628A84F1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478" y="5503186"/>
            <a:ext cx="287338" cy="792163"/>
          </a:xfrm>
          <a:prstGeom prst="downArrow">
            <a:avLst>
              <a:gd name="adj1" fmla="val 43648"/>
              <a:gd name="adj2" fmla="val 552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578DCE0D-F482-324D-8337-6A0AFDC34E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2341" y="4255185"/>
            <a:ext cx="1871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it-IT" dirty="0"/>
              <a:t>CSS: idea generale</a:t>
            </a:r>
            <a:endParaRPr dirty="0"/>
          </a:p>
        </p:txBody>
      </p:sp>
      <p:sp>
        <p:nvSpPr>
          <p:cNvPr id="502" name="Google Shape;502;p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sz="4000" dirty="0">
                <a:latin typeface="+mj-lt"/>
              </a:rPr>
              <a:t>I documenti HTML corrispondono ad alberi</a:t>
            </a:r>
          </a:p>
          <a:p>
            <a:r>
              <a:rPr lang="it-IT" sz="4000" dirty="0">
                <a:latin typeface="+mj-lt"/>
              </a:rPr>
              <a:t>In fase di visualizzazione, la nidificazione dei nodi corrisponde ad una nidificazione di riquadri (“box”) </a:t>
            </a:r>
          </a:p>
          <a:p>
            <a:r>
              <a:rPr lang="it-IT" sz="4000" dirty="0">
                <a:latin typeface="+mj-lt"/>
              </a:rPr>
              <a:t>Un foglio di stile CSS specifica un insieme di regole che definiscono aspetto e disposizione dei riquadri del documento</a:t>
            </a:r>
          </a:p>
        </p:txBody>
      </p:sp>
    </p:spTree>
    <p:extLst>
      <p:ext uri="{BB962C8B-B14F-4D97-AF65-F5344CB8AC3E}">
        <p14:creationId xmlns:p14="http://schemas.microsoft.com/office/powerpoint/2010/main" val="2692584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SzPts val="3600"/>
            </a:pPr>
            <a:r>
              <a:rPr lang="en-US" dirty="0"/>
              <a:t>HTML+CSS</a:t>
            </a:r>
          </a:p>
        </p:txBody>
      </p:sp>
      <p:sp>
        <p:nvSpPr>
          <p:cNvPr id="7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374606" y="1027906"/>
            <a:ext cx="6093397" cy="50527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&lt;head&gt;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&gt;SIW&lt;/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&lt;/head&gt;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&lt;body&gt;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&lt;h1&gt;SIW:      Sistemi 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informativi su Web&lt;/h1&gt;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&lt;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     &lt;strong&gt;Docente:&lt;/strong&gt;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&lt;a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="http://merialdo.inf.uniroma3.it/"&gt;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		Paolo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Merialdo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     &lt;/a&gt;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&lt;/body&gt;</a:t>
            </a:r>
          </a:p>
          <a:p>
            <a:pPr>
              <a:lnSpc>
                <a:spcPct val="80000"/>
              </a:lnSpc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Text Box 7"/>
          <p:cNvSpPr txBox="1">
            <a:spLocks noChangeArrowheads="1"/>
          </p:cNvSpPr>
          <p:nvPr/>
        </p:nvSpPr>
        <p:spPr bwMode="auto">
          <a:xfrm>
            <a:off x="3390447" y="22129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it-IT" sz="2400">
              <a:solidFill>
                <a:srgbClr val="990000"/>
              </a:solidFill>
              <a:latin typeface="Times New Roman" charset="0"/>
            </a:endParaRPr>
          </a:p>
        </p:txBody>
      </p:sp>
      <p:cxnSp>
        <p:nvCxnSpPr>
          <p:cNvPr id="78" name="AutoShape 8"/>
          <p:cNvCxnSpPr>
            <a:cxnSpLocks noChangeShapeType="1"/>
            <a:stCxn id="88" idx="4"/>
            <a:endCxn id="93" idx="7"/>
          </p:cNvCxnSpPr>
          <p:nvPr/>
        </p:nvCxnSpPr>
        <p:spPr bwMode="auto">
          <a:xfrm flipH="1">
            <a:off x="1481253" y="2060576"/>
            <a:ext cx="1128938" cy="204941"/>
          </a:xfrm>
          <a:prstGeom prst="straightConnector1">
            <a:avLst/>
          </a:prstGeom>
          <a:noFill/>
          <a:ln w="38100">
            <a:solidFill>
              <a:schemeClr val="tx1">
                <a:alpha val="17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9" name="AutoShape 9"/>
          <p:cNvCxnSpPr>
            <a:cxnSpLocks noChangeShapeType="1"/>
            <a:stCxn id="89" idx="4"/>
            <a:endCxn id="98" idx="1"/>
          </p:cNvCxnSpPr>
          <p:nvPr/>
        </p:nvCxnSpPr>
        <p:spPr bwMode="auto">
          <a:xfrm>
            <a:off x="2610191" y="2060576"/>
            <a:ext cx="1142432" cy="20494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" name="AutoShape 12"/>
          <p:cNvCxnSpPr>
            <a:cxnSpLocks noChangeShapeType="1"/>
            <a:stCxn id="92" idx="4"/>
            <a:endCxn id="124" idx="0"/>
          </p:cNvCxnSpPr>
          <p:nvPr/>
        </p:nvCxnSpPr>
        <p:spPr bwMode="auto">
          <a:xfrm flipH="1">
            <a:off x="1172857" y="2571751"/>
            <a:ext cx="6998" cy="703263"/>
          </a:xfrm>
          <a:prstGeom prst="straightConnector1">
            <a:avLst/>
          </a:prstGeom>
          <a:noFill/>
          <a:ln w="38100">
            <a:solidFill>
              <a:schemeClr val="tx1">
                <a:alpha val="17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4" name="AutoShape 14"/>
          <p:cNvCxnSpPr>
            <a:cxnSpLocks noChangeShapeType="1"/>
            <a:stCxn id="96" idx="4"/>
            <a:endCxn id="107" idx="0"/>
          </p:cNvCxnSpPr>
          <p:nvPr/>
        </p:nvCxnSpPr>
        <p:spPr bwMode="auto">
          <a:xfrm flipH="1">
            <a:off x="2704647" y="2571751"/>
            <a:ext cx="1349376" cy="71755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87" name="Group 17"/>
          <p:cNvGrpSpPr>
            <a:grpSpLocks/>
          </p:cNvGrpSpPr>
          <p:nvPr/>
        </p:nvGrpSpPr>
        <p:grpSpPr bwMode="auto">
          <a:xfrm>
            <a:off x="2183947" y="1701801"/>
            <a:ext cx="852488" cy="358775"/>
            <a:chOff x="2833" y="1117"/>
            <a:chExt cx="537" cy="226"/>
          </a:xfrm>
        </p:grpSpPr>
        <p:sp>
          <p:nvSpPr>
            <p:cNvPr id="88" name="Oval 18"/>
            <p:cNvSpPr>
              <a:spLocks noChangeArrowheads="1"/>
            </p:cNvSpPr>
            <p:nvPr/>
          </p:nvSpPr>
          <p:spPr bwMode="auto">
            <a:xfrm>
              <a:off x="2833" y="1117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89" name="Oval 19"/>
            <p:cNvSpPr>
              <a:spLocks noChangeArrowheads="1"/>
            </p:cNvSpPr>
            <p:nvPr/>
          </p:nvSpPr>
          <p:spPr bwMode="auto">
            <a:xfrm>
              <a:off x="2833" y="1117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it-IT" sz="1400" b="1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html</a:t>
              </a:r>
            </a:p>
          </p:txBody>
        </p:sp>
      </p:grpSp>
      <p:grpSp>
        <p:nvGrpSpPr>
          <p:cNvPr id="91" name="Group 21"/>
          <p:cNvGrpSpPr>
            <a:grpSpLocks/>
          </p:cNvGrpSpPr>
          <p:nvPr/>
        </p:nvGrpSpPr>
        <p:grpSpPr bwMode="auto">
          <a:xfrm>
            <a:off x="753611" y="2212976"/>
            <a:ext cx="852487" cy="358775"/>
            <a:chOff x="1700" y="1298"/>
            <a:chExt cx="537" cy="226"/>
          </a:xfrm>
          <a:solidFill>
            <a:srgbClr val="FFFF00">
              <a:alpha val="14000"/>
            </a:srgbClr>
          </a:solidFill>
        </p:grpSpPr>
        <p:sp>
          <p:nvSpPr>
            <p:cNvPr id="92" name="Oval 22"/>
            <p:cNvSpPr>
              <a:spLocks noChangeArrowheads="1"/>
            </p:cNvSpPr>
            <p:nvPr/>
          </p:nvSpPr>
          <p:spPr bwMode="auto">
            <a:xfrm>
              <a:off x="1700" y="1298"/>
              <a:ext cx="537" cy="226"/>
            </a:xfrm>
            <a:prstGeom prst="ellipse">
              <a:avLst/>
            </a:prstGeom>
            <a:grpFill/>
            <a:ln w="9525">
              <a:solidFill>
                <a:schemeClr val="tx1">
                  <a:alpha val="49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solidFill>
                  <a:schemeClr val="accent2">
                    <a:alpha val="31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3" name="Oval 23"/>
            <p:cNvSpPr>
              <a:spLocks noChangeArrowheads="1"/>
            </p:cNvSpPr>
            <p:nvPr/>
          </p:nvSpPr>
          <p:spPr bwMode="auto">
            <a:xfrm>
              <a:off x="1700" y="1298"/>
              <a:ext cx="537" cy="226"/>
            </a:xfrm>
            <a:prstGeom prst="ellipse">
              <a:avLst/>
            </a:prstGeom>
            <a:grpFill/>
            <a:ln w="9525">
              <a:solidFill>
                <a:schemeClr val="tx1">
                  <a:alpha val="49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solidFill>
                  <a:schemeClr val="accent2">
                    <a:alpha val="31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4" name="Text Box 24"/>
            <p:cNvSpPr txBox="1">
              <a:spLocks noChangeArrowheads="1"/>
            </p:cNvSpPr>
            <p:nvPr/>
          </p:nvSpPr>
          <p:spPr bwMode="auto">
            <a:xfrm>
              <a:off x="1780" y="1305"/>
              <a:ext cx="380" cy="19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>
                  <a:solidFill>
                    <a:schemeClr val="accent2">
                      <a:alpha val="31000"/>
                    </a:schemeClr>
                  </a:solidFill>
                </a:rPr>
                <a:t>head</a:t>
              </a:r>
            </a:p>
          </p:txBody>
        </p:sp>
      </p:grpSp>
      <p:grpSp>
        <p:nvGrpSpPr>
          <p:cNvPr id="95" name="Group 25"/>
          <p:cNvGrpSpPr>
            <a:grpSpLocks/>
          </p:cNvGrpSpPr>
          <p:nvPr/>
        </p:nvGrpSpPr>
        <p:grpSpPr bwMode="auto">
          <a:xfrm>
            <a:off x="3627779" y="2212976"/>
            <a:ext cx="852488" cy="358775"/>
            <a:chOff x="3742" y="1298"/>
            <a:chExt cx="537" cy="226"/>
          </a:xfrm>
        </p:grpSpPr>
        <p:sp>
          <p:nvSpPr>
            <p:cNvPr id="96" name="Oval 26"/>
            <p:cNvSpPr>
              <a:spLocks noChangeArrowheads="1"/>
            </p:cNvSpPr>
            <p:nvPr/>
          </p:nvSpPr>
          <p:spPr bwMode="auto">
            <a:xfrm>
              <a:off x="3742" y="1298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97" name="Text Box 27"/>
            <p:cNvSpPr txBox="1">
              <a:spLocks noChangeArrowheads="1"/>
            </p:cNvSpPr>
            <p:nvPr/>
          </p:nvSpPr>
          <p:spPr bwMode="auto">
            <a:xfrm>
              <a:off x="3770" y="1305"/>
              <a:ext cx="1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it-IT" sz="1400" b="1">
                <a:solidFill>
                  <a:srgbClr val="990000"/>
                </a:solidFill>
              </a:endParaRPr>
            </a:p>
          </p:txBody>
        </p:sp>
        <p:sp>
          <p:nvSpPr>
            <p:cNvPr id="98" name="Oval 28"/>
            <p:cNvSpPr>
              <a:spLocks noChangeArrowheads="1"/>
            </p:cNvSpPr>
            <p:nvPr/>
          </p:nvSpPr>
          <p:spPr bwMode="auto">
            <a:xfrm>
              <a:off x="3742" y="1298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99" name="Text Box 29"/>
            <p:cNvSpPr txBox="1">
              <a:spLocks noChangeArrowheads="1"/>
            </p:cNvSpPr>
            <p:nvPr/>
          </p:nvSpPr>
          <p:spPr bwMode="auto">
            <a:xfrm>
              <a:off x="3814" y="1305"/>
              <a:ext cx="38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>
                  <a:solidFill>
                    <a:srgbClr val="990000"/>
                  </a:solidFill>
                </a:rPr>
                <a:t>body</a:t>
              </a:r>
            </a:p>
          </p:txBody>
        </p:sp>
      </p:grpSp>
      <p:grpSp>
        <p:nvGrpSpPr>
          <p:cNvPr id="104" name="Group 34"/>
          <p:cNvGrpSpPr>
            <a:grpSpLocks/>
          </p:cNvGrpSpPr>
          <p:nvPr/>
        </p:nvGrpSpPr>
        <p:grpSpPr bwMode="auto">
          <a:xfrm>
            <a:off x="2282373" y="3278189"/>
            <a:ext cx="852487" cy="358775"/>
            <a:chOff x="3752" y="1706"/>
            <a:chExt cx="537" cy="226"/>
          </a:xfrm>
        </p:grpSpPr>
        <p:sp>
          <p:nvSpPr>
            <p:cNvPr id="10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0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07" name="Text Box 37"/>
            <p:cNvSpPr txBox="1">
              <a:spLocks noChangeArrowheads="1"/>
            </p:cNvSpPr>
            <p:nvPr/>
          </p:nvSpPr>
          <p:spPr bwMode="auto">
            <a:xfrm>
              <a:off x="3894" y="1713"/>
              <a:ext cx="24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>
                  <a:solidFill>
                    <a:srgbClr val="990000"/>
                  </a:solidFill>
                </a:rPr>
                <a:t>h1</a:t>
              </a:r>
            </a:p>
          </p:txBody>
        </p:sp>
      </p:grpSp>
      <p:sp>
        <p:nvSpPr>
          <p:cNvPr id="118" name="Rectangle 48"/>
          <p:cNvSpPr>
            <a:spLocks noChangeArrowheads="1"/>
          </p:cNvSpPr>
          <p:nvPr/>
        </p:nvSpPr>
        <p:spPr bwMode="auto">
          <a:xfrm>
            <a:off x="359915" y="4292602"/>
            <a:ext cx="1627188" cy="360362"/>
          </a:xfrm>
          <a:prstGeom prst="rect">
            <a:avLst/>
          </a:prstGeom>
          <a:solidFill>
            <a:srgbClr val="FF6600">
              <a:alpha val="30000"/>
            </a:srgbClr>
          </a:solidFill>
          <a:ln w="9525">
            <a:solidFill>
              <a:schemeClr val="tx1">
                <a:alpha val="17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400" dirty="0">
                <a:solidFill>
                  <a:srgbClr val="000066">
                    <a:alpha val="30000"/>
                  </a:srgbClr>
                </a:solidFill>
                <a:latin typeface="Calibri Light" panose="020F0302020204030204" pitchFamily="34" charset="0"/>
              </a:rPr>
              <a:t>SIW</a:t>
            </a:r>
          </a:p>
        </p:txBody>
      </p:sp>
      <p:cxnSp>
        <p:nvCxnSpPr>
          <p:cNvPr id="119" name="AutoShape 49"/>
          <p:cNvCxnSpPr>
            <a:cxnSpLocks noChangeShapeType="1"/>
            <a:stCxn id="124" idx="2"/>
            <a:endCxn id="118" idx="0"/>
          </p:cNvCxnSpPr>
          <p:nvPr/>
        </p:nvCxnSpPr>
        <p:spPr bwMode="auto">
          <a:xfrm>
            <a:off x="1172857" y="3582989"/>
            <a:ext cx="652" cy="709613"/>
          </a:xfrm>
          <a:prstGeom prst="straightConnector1">
            <a:avLst/>
          </a:prstGeom>
          <a:noFill/>
          <a:ln w="38100">
            <a:solidFill>
              <a:schemeClr val="tx1">
                <a:alpha val="17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22" name="Group 52"/>
          <p:cNvGrpSpPr>
            <a:grpSpLocks/>
          </p:cNvGrpSpPr>
          <p:nvPr/>
        </p:nvGrpSpPr>
        <p:grpSpPr bwMode="auto">
          <a:xfrm>
            <a:off x="710171" y="3263901"/>
            <a:ext cx="939365" cy="358775"/>
            <a:chOff x="2789" y="2070"/>
            <a:chExt cx="537" cy="226"/>
          </a:xfrm>
          <a:solidFill>
            <a:srgbClr val="FFFF00">
              <a:alpha val="14000"/>
            </a:srgbClr>
          </a:solidFill>
        </p:grpSpPr>
        <p:grpSp>
          <p:nvGrpSpPr>
            <p:cNvPr id="123" name="Group 53"/>
            <p:cNvGrpSpPr>
              <a:grpSpLocks/>
            </p:cNvGrpSpPr>
            <p:nvPr/>
          </p:nvGrpSpPr>
          <p:grpSpPr bwMode="auto">
            <a:xfrm>
              <a:off x="2789" y="2070"/>
              <a:ext cx="537" cy="226"/>
              <a:chOff x="2835" y="2070"/>
              <a:chExt cx="537" cy="226"/>
            </a:xfrm>
            <a:grpFill/>
          </p:grpSpPr>
          <p:sp>
            <p:nvSpPr>
              <p:cNvPr id="125" name="Oval 54"/>
              <p:cNvSpPr>
                <a:spLocks noChangeArrowheads="1"/>
              </p:cNvSpPr>
              <p:nvPr/>
            </p:nvSpPr>
            <p:spPr bwMode="auto">
              <a:xfrm>
                <a:off x="2835" y="2070"/>
                <a:ext cx="537" cy="226"/>
              </a:xfrm>
              <a:prstGeom prst="ellipse">
                <a:avLst/>
              </a:prstGeom>
              <a:grpFill/>
              <a:ln w="9525">
                <a:solidFill>
                  <a:schemeClr val="tx1">
                    <a:alpha val="49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 dirty="0">
                  <a:solidFill>
                    <a:schemeClr val="accent2">
                      <a:alpha val="31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26" name="Oval 55"/>
              <p:cNvSpPr>
                <a:spLocks noChangeArrowheads="1"/>
              </p:cNvSpPr>
              <p:nvPr/>
            </p:nvSpPr>
            <p:spPr bwMode="auto">
              <a:xfrm>
                <a:off x="2835" y="2070"/>
                <a:ext cx="537" cy="2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 dirty="0">
                  <a:solidFill>
                    <a:schemeClr val="accent2">
                      <a:alpha val="31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24" name="Text Box 56"/>
            <p:cNvSpPr txBox="1">
              <a:spLocks noChangeArrowheads="1"/>
            </p:cNvSpPr>
            <p:nvPr/>
          </p:nvSpPr>
          <p:spPr bwMode="auto">
            <a:xfrm>
              <a:off x="2909" y="2077"/>
              <a:ext cx="289" cy="19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 err="1">
                  <a:solidFill>
                    <a:schemeClr val="accent2">
                      <a:alpha val="31000"/>
                    </a:schemeClr>
                  </a:solidFill>
                </a:rPr>
                <a:t>title</a:t>
              </a:r>
              <a:endParaRPr lang="it-IT" sz="1400" b="1" dirty="0">
                <a:solidFill>
                  <a:schemeClr val="accent2">
                    <a:alpha val="31000"/>
                  </a:schemeClr>
                </a:solidFill>
              </a:endParaRPr>
            </a:p>
          </p:txBody>
        </p:sp>
      </p:grpSp>
      <p:sp>
        <p:nvSpPr>
          <p:cNvPr id="133" name="Rectangle 63"/>
          <p:cNvSpPr>
            <a:spLocks noChangeArrowheads="1"/>
          </p:cNvSpPr>
          <p:nvPr/>
        </p:nvSpPr>
        <p:spPr bwMode="auto">
          <a:xfrm>
            <a:off x="2132354" y="4087813"/>
            <a:ext cx="1976581" cy="415926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SIW:    Sistemi </a:t>
            </a:r>
            <a:b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informativi su Web </a:t>
            </a:r>
            <a:r>
              <a:rPr lang="it-IT" sz="1400" dirty="0">
                <a:solidFill>
                  <a:srgbClr val="000066"/>
                </a:solidFill>
                <a:latin typeface="Calibri Light" panose="020F0302020204030204" pitchFamily="34" charset="0"/>
              </a:rPr>
              <a:t>:</a:t>
            </a:r>
          </a:p>
        </p:txBody>
      </p:sp>
      <p:cxnSp>
        <p:nvCxnSpPr>
          <p:cNvPr id="136" name="AutoShape 66"/>
          <p:cNvCxnSpPr>
            <a:cxnSpLocks noChangeShapeType="1"/>
            <a:stCxn id="105" idx="4"/>
            <a:endCxn id="133" idx="0"/>
          </p:cNvCxnSpPr>
          <p:nvPr/>
        </p:nvCxnSpPr>
        <p:spPr bwMode="auto">
          <a:xfrm>
            <a:off x="2708617" y="3636964"/>
            <a:ext cx="412028" cy="45084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7" name="AutoShape 67"/>
          <p:cNvCxnSpPr>
            <a:cxnSpLocks noChangeShapeType="1"/>
          </p:cNvCxnSpPr>
          <p:nvPr/>
        </p:nvCxnSpPr>
        <p:spPr bwMode="auto">
          <a:xfrm>
            <a:off x="688523" y="3636964"/>
            <a:ext cx="127001" cy="177799"/>
          </a:xfrm>
          <a:prstGeom prst="straightConnector1">
            <a:avLst/>
          </a:prstGeom>
          <a:noFill/>
          <a:ln w="38100">
            <a:solidFill>
              <a:schemeClr val="tx1">
                <a:alpha val="17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8" name="AutoShape 68"/>
          <p:cNvCxnSpPr>
            <a:cxnSpLocks noChangeShapeType="1"/>
            <a:stCxn id="96" idx="4"/>
            <a:endCxn id="156" idx="0"/>
          </p:cNvCxnSpPr>
          <p:nvPr/>
        </p:nvCxnSpPr>
        <p:spPr bwMode="auto">
          <a:xfrm>
            <a:off x="4054023" y="2571751"/>
            <a:ext cx="988389" cy="73659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54" name="Group 34"/>
          <p:cNvGrpSpPr>
            <a:grpSpLocks/>
          </p:cNvGrpSpPr>
          <p:nvPr/>
        </p:nvGrpSpPr>
        <p:grpSpPr bwMode="auto">
          <a:xfrm>
            <a:off x="4616168" y="3308350"/>
            <a:ext cx="852487" cy="358775"/>
            <a:chOff x="3752" y="1706"/>
            <a:chExt cx="537" cy="226"/>
          </a:xfrm>
        </p:grpSpPr>
        <p:sp>
          <p:nvSpPr>
            <p:cNvPr id="15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5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57" name="Text Box 37"/>
            <p:cNvSpPr txBox="1">
              <a:spLocks noChangeArrowheads="1"/>
            </p:cNvSpPr>
            <p:nvPr/>
          </p:nvSpPr>
          <p:spPr bwMode="auto">
            <a:xfrm>
              <a:off x="3925" y="1713"/>
              <a:ext cx="18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 err="1">
                  <a:solidFill>
                    <a:srgbClr val="990000"/>
                  </a:solidFill>
                </a:rPr>
                <a:t>p</a:t>
              </a:r>
              <a:endParaRPr lang="it-IT" sz="1400" b="1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60" name="Group 34"/>
          <p:cNvGrpSpPr>
            <a:grpSpLocks/>
          </p:cNvGrpSpPr>
          <p:nvPr/>
        </p:nvGrpSpPr>
        <p:grpSpPr bwMode="auto">
          <a:xfrm>
            <a:off x="3137863" y="5277424"/>
            <a:ext cx="852487" cy="358775"/>
            <a:chOff x="3752" y="1706"/>
            <a:chExt cx="537" cy="226"/>
          </a:xfrm>
        </p:grpSpPr>
        <p:sp>
          <p:nvSpPr>
            <p:cNvPr id="161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62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63" name="Text Box 37"/>
            <p:cNvSpPr txBox="1">
              <a:spLocks noChangeArrowheads="1"/>
            </p:cNvSpPr>
            <p:nvPr/>
          </p:nvSpPr>
          <p:spPr bwMode="auto">
            <a:xfrm>
              <a:off x="3784" y="1713"/>
              <a:ext cx="46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>
                  <a:solidFill>
                    <a:srgbClr val="990000"/>
                  </a:solidFill>
                </a:rPr>
                <a:t>strong</a:t>
              </a:r>
            </a:p>
          </p:txBody>
        </p:sp>
      </p:grpSp>
      <p:sp>
        <p:nvSpPr>
          <p:cNvPr id="164" name="Rectangle 63"/>
          <p:cNvSpPr>
            <a:spLocks noChangeArrowheads="1"/>
          </p:cNvSpPr>
          <p:nvPr/>
        </p:nvSpPr>
        <p:spPr bwMode="auto">
          <a:xfrm>
            <a:off x="3068012" y="6183886"/>
            <a:ext cx="647700" cy="36036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400" dirty="0">
                <a:solidFill>
                  <a:srgbClr val="000066"/>
                </a:solidFill>
                <a:latin typeface="Calibri Light" panose="020F0302020204030204" pitchFamily="34" charset="0"/>
              </a:rPr>
              <a:t>Docente:</a:t>
            </a:r>
          </a:p>
        </p:txBody>
      </p:sp>
      <p:cxnSp>
        <p:nvCxnSpPr>
          <p:cNvPr id="165" name="AutoShape 68"/>
          <p:cNvCxnSpPr>
            <a:cxnSpLocks noChangeShapeType="1"/>
            <a:stCxn id="155" idx="4"/>
            <a:endCxn id="161" idx="0"/>
          </p:cNvCxnSpPr>
          <p:nvPr/>
        </p:nvCxnSpPr>
        <p:spPr bwMode="auto">
          <a:xfrm flipH="1">
            <a:off x="3564107" y="3667125"/>
            <a:ext cx="1478305" cy="161029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8" name="AutoShape 68"/>
          <p:cNvCxnSpPr>
            <a:cxnSpLocks noChangeShapeType="1"/>
            <a:stCxn id="162" idx="4"/>
            <a:endCxn id="164" idx="0"/>
          </p:cNvCxnSpPr>
          <p:nvPr/>
        </p:nvCxnSpPr>
        <p:spPr bwMode="auto">
          <a:xfrm flipH="1">
            <a:off x="3391862" y="5636199"/>
            <a:ext cx="172245" cy="5476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74" name="Group 34"/>
          <p:cNvGrpSpPr>
            <a:grpSpLocks/>
          </p:cNvGrpSpPr>
          <p:nvPr/>
        </p:nvGrpSpPr>
        <p:grpSpPr bwMode="auto">
          <a:xfrm>
            <a:off x="5262219" y="5237737"/>
            <a:ext cx="852487" cy="358775"/>
            <a:chOff x="3752" y="1706"/>
            <a:chExt cx="537" cy="226"/>
          </a:xfrm>
        </p:grpSpPr>
        <p:sp>
          <p:nvSpPr>
            <p:cNvPr id="17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7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77" name="Text Box 37"/>
            <p:cNvSpPr txBox="1">
              <a:spLocks noChangeArrowheads="1"/>
            </p:cNvSpPr>
            <p:nvPr/>
          </p:nvSpPr>
          <p:spPr bwMode="auto">
            <a:xfrm>
              <a:off x="3928" y="1713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>
                  <a:solidFill>
                    <a:srgbClr val="990000"/>
                  </a:solidFill>
                </a:rPr>
                <a:t>a</a:t>
              </a:r>
            </a:p>
          </p:txBody>
        </p:sp>
      </p:grpSp>
      <p:sp>
        <p:nvSpPr>
          <p:cNvPr id="178" name="Rectangle 63"/>
          <p:cNvSpPr>
            <a:spLocks noChangeArrowheads="1"/>
          </p:cNvSpPr>
          <p:nvPr/>
        </p:nvSpPr>
        <p:spPr bwMode="auto">
          <a:xfrm>
            <a:off x="4904075" y="6312694"/>
            <a:ext cx="1409698" cy="36036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400" dirty="0">
                <a:solidFill>
                  <a:srgbClr val="000066"/>
                </a:solidFill>
                <a:latin typeface="Calibri Light" panose="020F0302020204030204" pitchFamily="34" charset="0"/>
              </a:rPr>
              <a:t>Paolo </a:t>
            </a:r>
            <a:r>
              <a:rPr lang="it-IT" sz="1400" dirty="0" err="1">
                <a:solidFill>
                  <a:srgbClr val="000066"/>
                </a:solidFill>
                <a:latin typeface="Calibri Light" panose="020F0302020204030204" pitchFamily="34" charset="0"/>
              </a:rPr>
              <a:t>Merialdo</a:t>
            </a:r>
            <a:endParaRPr lang="it-IT" sz="1400" dirty="0">
              <a:solidFill>
                <a:srgbClr val="000066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81" name="AutoShape 68"/>
          <p:cNvCxnSpPr>
            <a:cxnSpLocks noChangeShapeType="1"/>
            <a:stCxn id="176" idx="4"/>
            <a:endCxn id="178" idx="0"/>
          </p:cNvCxnSpPr>
          <p:nvPr/>
        </p:nvCxnSpPr>
        <p:spPr bwMode="auto">
          <a:xfrm flipH="1">
            <a:off x="5608924" y="5596512"/>
            <a:ext cx="79539" cy="71618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2" name="AutoShape 68"/>
          <p:cNvCxnSpPr>
            <a:cxnSpLocks noChangeShapeType="1"/>
            <a:stCxn id="155" idx="4"/>
            <a:endCxn id="175" idx="0"/>
          </p:cNvCxnSpPr>
          <p:nvPr/>
        </p:nvCxnSpPr>
        <p:spPr bwMode="auto">
          <a:xfrm>
            <a:off x="5042412" y="3667125"/>
            <a:ext cx="646051" cy="15706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0" name="AutoShape 62">
            <a:extLst>
              <a:ext uri="{FF2B5EF4-FFF2-40B4-BE49-F238E27FC236}">
                <a16:creationId xmlns:a16="http://schemas.microsoft.com/office/drawing/2014/main" id="{6891118F-3588-D742-A10D-9D0F6B62C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916" y="5812644"/>
            <a:ext cx="1273175" cy="36036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>
                <a:alpha val="17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400" dirty="0" err="1">
                <a:solidFill>
                  <a:srgbClr val="000066">
                    <a:alpha val="28000"/>
                  </a:srgbClr>
                </a:solidFill>
                <a:latin typeface="Calibri Light" panose="020F0302020204030204" pitchFamily="34" charset="0"/>
              </a:rPr>
              <a:t>href</a:t>
            </a:r>
            <a:r>
              <a:rPr lang="it-IT" sz="1400" dirty="0">
                <a:solidFill>
                  <a:srgbClr val="000066">
                    <a:alpha val="28000"/>
                  </a:srgbClr>
                </a:solidFill>
                <a:latin typeface="Calibri Light" panose="020F0302020204030204" pitchFamily="34" charset="0"/>
              </a:rPr>
              <a:t>==“…”</a:t>
            </a:r>
          </a:p>
        </p:txBody>
      </p:sp>
      <p:cxnSp>
        <p:nvCxnSpPr>
          <p:cNvPr id="85" name="AutoShape 68">
            <a:extLst>
              <a:ext uri="{FF2B5EF4-FFF2-40B4-BE49-F238E27FC236}">
                <a16:creationId xmlns:a16="http://schemas.microsoft.com/office/drawing/2014/main" id="{B90C8F98-4C8D-D740-ABBD-459483DE5136}"/>
              </a:ext>
            </a:extLst>
          </p:cNvPr>
          <p:cNvCxnSpPr>
            <a:cxnSpLocks noChangeShapeType="1"/>
            <a:stCxn id="176" idx="3"/>
            <a:endCxn id="80" idx="0"/>
          </p:cNvCxnSpPr>
          <p:nvPr/>
        </p:nvCxnSpPr>
        <p:spPr bwMode="auto">
          <a:xfrm flipH="1">
            <a:off x="4711504" y="5543971"/>
            <a:ext cx="675559" cy="26867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979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HTML+CSS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77" name="Text Box 7"/>
          <p:cNvSpPr txBox="1">
            <a:spLocks noChangeArrowheads="1"/>
          </p:cNvSpPr>
          <p:nvPr/>
        </p:nvSpPr>
        <p:spPr bwMode="auto">
          <a:xfrm>
            <a:off x="3390447" y="22129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it-IT" sz="2400">
              <a:solidFill>
                <a:srgbClr val="990000"/>
              </a:solidFill>
              <a:latin typeface="Times New Roman" charset="0"/>
            </a:endParaRPr>
          </a:p>
        </p:txBody>
      </p:sp>
      <p:cxnSp>
        <p:nvCxnSpPr>
          <p:cNvPr id="78" name="AutoShape 8"/>
          <p:cNvCxnSpPr>
            <a:cxnSpLocks noChangeShapeType="1"/>
            <a:stCxn id="88" idx="4"/>
            <a:endCxn id="93" idx="7"/>
          </p:cNvCxnSpPr>
          <p:nvPr/>
        </p:nvCxnSpPr>
        <p:spPr bwMode="auto">
          <a:xfrm flipH="1">
            <a:off x="1481253" y="2060576"/>
            <a:ext cx="1128938" cy="204941"/>
          </a:xfrm>
          <a:prstGeom prst="straightConnector1">
            <a:avLst/>
          </a:prstGeom>
          <a:noFill/>
          <a:ln w="38100">
            <a:solidFill>
              <a:schemeClr val="tx1">
                <a:alpha val="17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9" name="AutoShape 9"/>
          <p:cNvCxnSpPr>
            <a:cxnSpLocks noChangeShapeType="1"/>
            <a:stCxn id="89" idx="4"/>
            <a:endCxn id="98" idx="1"/>
          </p:cNvCxnSpPr>
          <p:nvPr/>
        </p:nvCxnSpPr>
        <p:spPr bwMode="auto">
          <a:xfrm>
            <a:off x="2610191" y="2060576"/>
            <a:ext cx="1142432" cy="20494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2" name="AutoShape 12"/>
          <p:cNvCxnSpPr>
            <a:cxnSpLocks noChangeShapeType="1"/>
            <a:stCxn id="92" idx="4"/>
            <a:endCxn id="124" idx="0"/>
          </p:cNvCxnSpPr>
          <p:nvPr/>
        </p:nvCxnSpPr>
        <p:spPr bwMode="auto">
          <a:xfrm flipH="1">
            <a:off x="1172857" y="2571751"/>
            <a:ext cx="6998" cy="703263"/>
          </a:xfrm>
          <a:prstGeom prst="straightConnector1">
            <a:avLst/>
          </a:prstGeom>
          <a:noFill/>
          <a:ln w="38100">
            <a:solidFill>
              <a:schemeClr val="tx1">
                <a:alpha val="17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4" name="AutoShape 14"/>
          <p:cNvCxnSpPr>
            <a:cxnSpLocks noChangeShapeType="1"/>
            <a:stCxn id="96" idx="4"/>
            <a:endCxn id="107" idx="0"/>
          </p:cNvCxnSpPr>
          <p:nvPr/>
        </p:nvCxnSpPr>
        <p:spPr bwMode="auto">
          <a:xfrm flipH="1">
            <a:off x="2704647" y="2571751"/>
            <a:ext cx="1349376" cy="71755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7" name="Group 17"/>
          <p:cNvGrpSpPr>
            <a:grpSpLocks/>
          </p:cNvGrpSpPr>
          <p:nvPr/>
        </p:nvGrpSpPr>
        <p:grpSpPr bwMode="auto">
          <a:xfrm>
            <a:off x="2183947" y="1701801"/>
            <a:ext cx="852488" cy="358775"/>
            <a:chOff x="2833" y="1117"/>
            <a:chExt cx="537" cy="226"/>
          </a:xfrm>
        </p:grpSpPr>
        <p:sp>
          <p:nvSpPr>
            <p:cNvPr id="88" name="Oval 18"/>
            <p:cNvSpPr>
              <a:spLocks noChangeArrowheads="1"/>
            </p:cNvSpPr>
            <p:nvPr/>
          </p:nvSpPr>
          <p:spPr bwMode="auto">
            <a:xfrm>
              <a:off x="2833" y="1117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89" name="Oval 19"/>
            <p:cNvSpPr>
              <a:spLocks noChangeArrowheads="1"/>
            </p:cNvSpPr>
            <p:nvPr/>
          </p:nvSpPr>
          <p:spPr bwMode="auto">
            <a:xfrm>
              <a:off x="2833" y="1117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it-IT" sz="1400" b="1">
                  <a:solidFill>
                    <a:srgbClr val="990000"/>
                  </a:solidFill>
                  <a:latin typeface="Arial" charset="0"/>
                  <a:ea typeface="ＭＳ Ｐゴシック" charset="0"/>
                </a:rPr>
                <a:t>html</a:t>
              </a:r>
            </a:p>
          </p:txBody>
        </p:sp>
      </p:grpSp>
      <p:grpSp>
        <p:nvGrpSpPr>
          <p:cNvPr id="91" name="Group 21"/>
          <p:cNvGrpSpPr>
            <a:grpSpLocks/>
          </p:cNvGrpSpPr>
          <p:nvPr/>
        </p:nvGrpSpPr>
        <p:grpSpPr bwMode="auto">
          <a:xfrm>
            <a:off x="753611" y="2212976"/>
            <a:ext cx="852487" cy="358775"/>
            <a:chOff x="1700" y="1298"/>
            <a:chExt cx="537" cy="226"/>
          </a:xfrm>
          <a:solidFill>
            <a:srgbClr val="FFFF00">
              <a:alpha val="14000"/>
            </a:srgbClr>
          </a:solidFill>
        </p:grpSpPr>
        <p:sp>
          <p:nvSpPr>
            <p:cNvPr id="92" name="Oval 22"/>
            <p:cNvSpPr>
              <a:spLocks noChangeArrowheads="1"/>
            </p:cNvSpPr>
            <p:nvPr/>
          </p:nvSpPr>
          <p:spPr bwMode="auto">
            <a:xfrm>
              <a:off x="1700" y="1298"/>
              <a:ext cx="537" cy="226"/>
            </a:xfrm>
            <a:prstGeom prst="ellipse">
              <a:avLst/>
            </a:prstGeom>
            <a:grpFill/>
            <a:ln w="9525">
              <a:solidFill>
                <a:schemeClr val="tx1">
                  <a:alpha val="49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solidFill>
                  <a:schemeClr val="accent2">
                    <a:alpha val="31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3" name="Oval 23"/>
            <p:cNvSpPr>
              <a:spLocks noChangeArrowheads="1"/>
            </p:cNvSpPr>
            <p:nvPr/>
          </p:nvSpPr>
          <p:spPr bwMode="auto">
            <a:xfrm>
              <a:off x="1700" y="1298"/>
              <a:ext cx="537" cy="226"/>
            </a:xfrm>
            <a:prstGeom prst="ellipse">
              <a:avLst/>
            </a:prstGeom>
            <a:grpFill/>
            <a:ln w="9525">
              <a:solidFill>
                <a:schemeClr val="tx1">
                  <a:alpha val="49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solidFill>
                  <a:schemeClr val="accent2">
                    <a:alpha val="31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4" name="Text Box 24"/>
            <p:cNvSpPr txBox="1">
              <a:spLocks noChangeArrowheads="1"/>
            </p:cNvSpPr>
            <p:nvPr/>
          </p:nvSpPr>
          <p:spPr bwMode="auto">
            <a:xfrm>
              <a:off x="1780" y="1305"/>
              <a:ext cx="380" cy="19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>
                  <a:solidFill>
                    <a:schemeClr val="accent2">
                      <a:alpha val="31000"/>
                    </a:schemeClr>
                  </a:solidFill>
                </a:rPr>
                <a:t>head</a:t>
              </a:r>
            </a:p>
          </p:txBody>
        </p:sp>
      </p:grpSp>
      <p:grpSp>
        <p:nvGrpSpPr>
          <p:cNvPr id="95" name="Group 25"/>
          <p:cNvGrpSpPr>
            <a:grpSpLocks/>
          </p:cNvGrpSpPr>
          <p:nvPr/>
        </p:nvGrpSpPr>
        <p:grpSpPr bwMode="auto">
          <a:xfrm>
            <a:off x="3627779" y="2212976"/>
            <a:ext cx="852488" cy="358775"/>
            <a:chOff x="3742" y="1298"/>
            <a:chExt cx="537" cy="226"/>
          </a:xfrm>
        </p:grpSpPr>
        <p:sp>
          <p:nvSpPr>
            <p:cNvPr id="96" name="Oval 26"/>
            <p:cNvSpPr>
              <a:spLocks noChangeArrowheads="1"/>
            </p:cNvSpPr>
            <p:nvPr/>
          </p:nvSpPr>
          <p:spPr bwMode="auto">
            <a:xfrm>
              <a:off x="3742" y="1298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97" name="Text Box 27"/>
            <p:cNvSpPr txBox="1">
              <a:spLocks noChangeArrowheads="1"/>
            </p:cNvSpPr>
            <p:nvPr/>
          </p:nvSpPr>
          <p:spPr bwMode="auto">
            <a:xfrm>
              <a:off x="3770" y="1305"/>
              <a:ext cx="1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it-IT" sz="1400" b="1">
                <a:solidFill>
                  <a:srgbClr val="990000"/>
                </a:solidFill>
              </a:endParaRPr>
            </a:p>
          </p:txBody>
        </p:sp>
        <p:sp>
          <p:nvSpPr>
            <p:cNvPr id="98" name="Oval 28"/>
            <p:cNvSpPr>
              <a:spLocks noChangeArrowheads="1"/>
            </p:cNvSpPr>
            <p:nvPr/>
          </p:nvSpPr>
          <p:spPr bwMode="auto">
            <a:xfrm>
              <a:off x="3742" y="1298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99" name="Text Box 29"/>
            <p:cNvSpPr txBox="1">
              <a:spLocks noChangeArrowheads="1"/>
            </p:cNvSpPr>
            <p:nvPr/>
          </p:nvSpPr>
          <p:spPr bwMode="auto">
            <a:xfrm>
              <a:off x="3814" y="1305"/>
              <a:ext cx="38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>
                  <a:solidFill>
                    <a:srgbClr val="990000"/>
                  </a:solidFill>
                </a:rPr>
                <a:t>body</a:t>
              </a:r>
            </a:p>
          </p:txBody>
        </p:sp>
      </p:grpSp>
      <p:grpSp>
        <p:nvGrpSpPr>
          <p:cNvPr id="104" name="Group 34"/>
          <p:cNvGrpSpPr>
            <a:grpSpLocks/>
          </p:cNvGrpSpPr>
          <p:nvPr/>
        </p:nvGrpSpPr>
        <p:grpSpPr bwMode="auto">
          <a:xfrm>
            <a:off x="2282373" y="3278189"/>
            <a:ext cx="852487" cy="358775"/>
            <a:chOff x="3752" y="1706"/>
            <a:chExt cx="537" cy="226"/>
          </a:xfrm>
        </p:grpSpPr>
        <p:sp>
          <p:nvSpPr>
            <p:cNvPr id="10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0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07" name="Text Box 37"/>
            <p:cNvSpPr txBox="1">
              <a:spLocks noChangeArrowheads="1"/>
            </p:cNvSpPr>
            <p:nvPr/>
          </p:nvSpPr>
          <p:spPr bwMode="auto">
            <a:xfrm>
              <a:off x="3894" y="1713"/>
              <a:ext cx="24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>
                  <a:solidFill>
                    <a:srgbClr val="990000"/>
                  </a:solidFill>
                </a:rPr>
                <a:t>h1</a:t>
              </a:r>
            </a:p>
          </p:txBody>
        </p:sp>
      </p:grpSp>
      <p:sp>
        <p:nvSpPr>
          <p:cNvPr id="118" name="Rectangle 48"/>
          <p:cNvSpPr>
            <a:spLocks noChangeArrowheads="1"/>
          </p:cNvSpPr>
          <p:nvPr/>
        </p:nvSpPr>
        <p:spPr bwMode="auto">
          <a:xfrm>
            <a:off x="359915" y="4292602"/>
            <a:ext cx="1627188" cy="360362"/>
          </a:xfrm>
          <a:prstGeom prst="rect">
            <a:avLst/>
          </a:prstGeom>
          <a:solidFill>
            <a:srgbClr val="FF6600">
              <a:alpha val="30000"/>
            </a:srgbClr>
          </a:solidFill>
          <a:ln w="9525">
            <a:solidFill>
              <a:schemeClr val="tx1">
                <a:alpha val="17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400" dirty="0">
                <a:solidFill>
                  <a:srgbClr val="000066">
                    <a:alpha val="30000"/>
                  </a:srgbClr>
                </a:solidFill>
                <a:latin typeface="Calibri Light" panose="020F0302020204030204" pitchFamily="34" charset="0"/>
              </a:rPr>
              <a:t>SIW</a:t>
            </a:r>
          </a:p>
        </p:txBody>
      </p:sp>
      <p:cxnSp>
        <p:nvCxnSpPr>
          <p:cNvPr id="119" name="AutoShape 49"/>
          <p:cNvCxnSpPr>
            <a:cxnSpLocks noChangeShapeType="1"/>
            <a:stCxn id="124" idx="2"/>
            <a:endCxn id="118" idx="0"/>
          </p:cNvCxnSpPr>
          <p:nvPr/>
        </p:nvCxnSpPr>
        <p:spPr bwMode="auto">
          <a:xfrm>
            <a:off x="1172857" y="3582989"/>
            <a:ext cx="652" cy="709613"/>
          </a:xfrm>
          <a:prstGeom prst="straightConnector1">
            <a:avLst/>
          </a:prstGeom>
          <a:noFill/>
          <a:ln w="38100">
            <a:solidFill>
              <a:schemeClr val="tx1">
                <a:alpha val="17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2" name="Group 52"/>
          <p:cNvGrpSpPr>
            <a:grpSpLocks/>
          </p:cNvGrpSpPr>
          <p:nvPr/>
        </p:nvGrpSpPr>
        <p:grpSpPr bwMode="auto">
          <a:xfrm>
            <a:off x="710171" y="3263901"/>
            <a:ext cx="939365" cy="358775"/>
            <a:chOff x="2789" y="2070"/>
            <a:chExt cx="537" cy="226"/>
          </a:xfrm>
          <a:solidFill>
            <a:srgbClr val="FFFF00">
              <a:alpha val="14000"/>
            </a:srgbClr>
          </a:solidFill>
        </p:grpSpPr>
        <p:grpSp>
          <p:nvGrpSpPr>
            <p:cNvPr id="123" name="Group 53"/>
            <p:cNvGrpSpPr>
              <a:grpSpLocks/>
            </p:cNvGrpSpPr>
            <p:nvPr/>
          </p:nvGrpSpPr>
          <p:grpSpPr bwMode="auto">
            <a:xfrm>
              <a:off x="2789" y="2070"/>
              <a:ext cx="537" cy="226"/>
              <a:chOff x="2835" y="2070"/>
              <a:chExt cx="537" cy="226"/>
            </a:xfrm>
            <a:grpFill/>
          </p:grpSpPr>
          <p:sp>
            <p:nvSpPr>
              <p:cNvPr id="125" name="Oval 54"/>
              <p:cNvSpPr>
                <a:spLocks noChangeArrowheads="1"/>
              </p:cNvSpPr>
              <p:nvPr/>
            </p:nvSpPr>
            <p:spPr bwMode="auto">
              <a:xfrm>
                <a:off x="2835" y="2070"/>
                <a:ext cx="537" cy="226"/>
              </a:xfrm>
              <a:prstGeom prst="ellipse">
                <a:avLst/>
              </a:prstGeom>
              <a:grpFill/>
              <a:ln w="9525">
                <a:solidFill>
                  <a:schemeClr val="tx1">
                    <a:alpha val="49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 dirty="0">
                  <a:solidFill>
                    <a:schemeClr val="accent2">
                      <a:alpha val="31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26" name="Oval 55"/>
              <p:cNvSpPr>
                <a:spLocks noChangeArrowheads="1"/>
              </p:cNvSpPr>
              <p:nvPr/>
            </p:nvSpPr>
            <p:spPr bwMode="auto">
              <a:xfrm>
                <a:off x="2835" y="2070"/>
                <a:ext cx="537" cy="2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t-IT" dirty="0">
                  <a:solidFill>
                    <a:schemeClr val="accent2">
                      <a:alpha val="31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24" name="Text Box 56"/>
            <p:cNvSpPr txBox="1">
              <a:spLocks noChangeArrowheads="1"/>
            </p:cNvSpPr>
            <p:nvPr/>
          </p:nvSpPr>
          <p:spPr bwMode="auto">
            <a:xfrm>
              <a:off x="2909" y="2077"/>
              <a:ext cx="289" cy="19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 err="1">
                  <a:solidFill>
                    <a:schemeClr val="accent2">
                      <a:alpha val="31000"/>
                    </a:schemeClr>
                  </a:solidFill>
                </a:rPr>
                <a:t>title</a:t>
              </a:r>
              <a:endParaRPr lang="it-IT" sz="1400" b="1" dirty="0">
                <a:solidFill>
                  <a:schemeClr val="accent2">
                    <a:alpha val="31000"/>
                  </a:schemeClr>
                </a:solidFill>
              </a:endParaRPr>
            </a:p>
          </p:txBody>
        </p:sp>
      </p:grpSp>
      <p:sp>
        <p:nvSpPr>
          <p:cNvPr id="133" name="Rectangle 63"/>
          <p:cNvSpPr>
            <a:spLocks noChangeArrowheads="1"/>
          </p:cNvSpPr>
          <p:nvPr/>
        </p:nvSpPr>
        <p:spPr bwMode="auto">
          <a:xfrm>
            <a:off x="2132354" y="4087813"/>
            <a:ext cx="1976581" cy="415926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SIW:    Sistemi </a:t>
            </a:r>
            <a:b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informativi su Web </a:t>
            </a:r>
            <a:r>
              <a:rPr lang="it-IT" sz="1400" dirty="0">
                <a:solidFill>
                  <a:srgbClr val="000066"/>
                </a:solidFill>
                <a:latin typeface="Calibri Light" panose="020F0302020204030204" pitchFamily="34" charset="0"/>
              </a:rPr>
              <a:t>:</a:t>
            </a:r>
          </a:p>
        </p:txBody>
      </p:sp>
      <p:cxnSp>
        <p:nvCxnSpPr>
          <p:cNvPr id="136" name="AutoShape 66"/>
          <p:cNvCxnSpPr>
            <a:cxnSpLocks noChangeShapeType="1"/>
            <a:stCxn id="105" idx="4"/>
            <a:endCxn id="133" idx="0"/>
          </p:cNvCxnSpPr>
          <p:nvPr/>
        </p:nvCxnSpPr>
        <p:spPr bwMode="auto">
          <a:xfrm>
            <a:off x="2708617" y="3636964"/>
            <a:ext cx="412028" cy="45084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7" name="AutoShape 67"/>
          <p:cNvCxnSpPr>
            <a:cxnSpLocks noChangeShapeType="1"/>
          </p:cNvCxnSpPr>
          <p:nvPr/>
        </p:nvCxnSpPr>
        <p:spPr bwMode="auto">
          <a:xfrm>
            <a:off x="688523" y="3636964"/>
            <a:ext cx="127001" cy="177799"/>
          </a:xfrm>
          <a:prstGeom prst="straightConnector1">
            <a:avLst/>
          </a:prstGeom>
          <a:noFill/>
          <a:ln w="38100">
            <a:solidFill>
              <a:schemeClr val="tx1">
                <a:alpha val="17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8" name="AutoShape 68"/>
          <p:cNvCxnSpPr>
            <a:cxnSpLocks noChangeShapeType="1"/>
            <a:stCxn id="96" idx="4"/>
            <a:endCxn id="156" idx="0"/>
          </p:cNvCxnSpPr>
          <p:nvPr/>
        </p:nvCxnSpPr>
        <p:spPr bwMode="auto">
          <a:xfrm>
            <a:off x="4054023" y="2571751"/>
            <a:ext cx="988389" cy="73659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54" name="Group 34"/>
          <p:cNvGrpSpPr>
            <a:grpSpLocks/>
          </p:cNvGrpSpPr>
          <p:nvPr/>
        </p:nvGrpSpPr>
        <p:grpSpPr bwMode="auto">
          <a:xfrm>
            <a:off x="4616168" y="3308350"/>
            <a:ext cx="852487" cy="358775"/>
            <a:chOff x="3752" y="1706"/>
            <a:chExt cx="537" cy="226"/>
          </a:xfrm>
        </p:grpSpPr>
        <p:sp>
          <p:nvSpPr>
            <p:cNvPr id="15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5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57" name="Text Box 37"/>
            <p:cNvSpPr txBox="1">
              <a:spLocks noChangeArrowheads="1"/>
            </p:cNvSpPr>
            <p:nvPr/>
          </p:nvSpPr>
          <p:spPr bwMode="auto">
            <a:xfrm>
              <a:off x="3925" y="1713"/>
              <a:ext cx="18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 err="1">
                  <a:solidFill>
                    <a:srgbClr val="990000"/>
                  </a:solidFill>
                </a:rPr>
                <a:t>p</a:t>
              </a:r>
              <a:endParaRPr lang="it-IT" sz="1400" b="1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60" name="Group 34"/>
          <p:cNvGrpSpPr>
            <a:grpSpLocks/>
          </p:cNvGrpSpPr>
          <p:nvPr/>
        </p:nvGrpSpPr>
        <p:grpSpPr bwMode="auto">
          <a:xfrm>
            <a:off x="3137863" y="5277424"/>
            <a:ext cx="852487" cy="358775"/>
            <a:chOff x="3752" y="1706"/>
            <a:chExt cx="537" cy="226"/>
          </a:xfrm>
        </p:grpSpPr>
        <p:sp>
          <p:nvSpPr>
            <p:cNvPr id="161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62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63" name="Text Box 37"/>
            <p:cNvSpPr txBox="1">
              <a:spLocks noChangeArrowheads="1"/>
            </p:cNvSpPr>
            <p:nvPr/>
          </p:nvSpPr>
          <p:spPr bwMode="auto">
            <a:xfrm>
              <a:off x="3784" y="1713"/>
              <a:ext cx="46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>
                  <a:solidFill>
                    <a:srgbClr val="990000"/>
                  </a:solidFill>
                </a:rPr>
                <a:t>strong</a:t>
              </a:r>
            </a:p>
          </p:txBody>
        </p:sp>
      </p:grpSp>
      <p:sp>
        <p:nvSpPr>
          <p:cNvPr id="164" name="Rectangle 63"/>
          <p:cNvSpPr>
            <a:spLocks noChangeArrowheads="1"/>
          </p:cNvSpPr>
          <p:nvPr/>
        </p:nvSpPr>
        <p:spPr bwMode="auto">
          <a:xfrm>
            <a:off x="3068012" y="6183886"/>
            <a:ext cx="647700" cy="36036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400" dirty="0">
                <a:solidFill>
                  <a:srgbClr val="000066"/>
                </a:solidFill>
                <a:latin typeface="Calibri Light" panose="020F0302020204030204" pitchFamily="34" charset="0"/>
              </a:rPr>
              <a:t>Docente:</a:t>
            </a:r>
          </a:p>
        </p:txBody>
      </p:sp>
      <p:cxnSp>
        <p:nvCxnSpPr>
          <p:cNvPr id="165" name="AutoShape 68"/>
          <p:cNvCxnSpPr>
            <a:cxnSpLocks noChangeShapeType="1"/>
            <a:stCxn id="155" idx="4"/>
            <a:endCxn id="161" idx="0"/>
          </p:cNvCxnSpPr>
          <p:nvPr/>
        </p:nvCxnSpPr>
        <p:spPr bwMode="auto">
          <a:xfrm flipH="1">
            <a:off x="3564107" y="3667125"/>
            <a:ext cx="1478305" cy="161029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8" name="AutoShape 68"/>
          <p:cNvCxnSpPr>
            <a:cxnSpLocks noChangeShapeType="1"/>
            <a:stCxn id="162" idx="4"/>
            <a:endCxn id="164" idx="0"/>
          </p:cNvCxnSpPr>
          <p:nvPr/>
        </p:nvCxnSpPr>
        <p:spPr bwMode="auto">
          <a:xfrm flipH="1">
            <a:off x="3391862" y="5636199"/>
            <a:ext cx="172245" cy="5476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74" name="Group 34"/>
          <p:cNvGrpSpPr>
            <a:grpSpLocks/>
          </p:cNvGrpSpPr>
          <p:nvPr/>
        </p:nvGrpSpPr>
        <p:grpSpPr bwMode="auto">
          <a:xfrm>
            <a:off x="5262219" y="5237737"/>
            <a:ext cx="852487" cy="358775"/>
            <a:chOff x="3752" y="1706"/>
            <a:chExt cx="537" cy="226"/>
          </a:xfrm>
        </p:grpSpPr>
        <p:sp>
          <p:nvSpPr>
            <p:cNvPr id="17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7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177" name="Text Box 37"/>
            <p:cNvSpPr txBox="1">
              <a:spLocks noChangeArrowheads="1"/>
            </p:cNvSpPr>
            <p:nvPr/>
          </p:nvSpPr>
          <p:spPr bwMode="auto">
            <a:xfrm>
              <a:off x="3928" y="1713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400" b="1" dirty="0">
                  <a:solidFill>
                    <a:srgbClr val="990000"/>
                  </a:solidFill>
                </a:rPr>
                <a:t>a</a:t>
              </a:r>
            </a:p>
          </p:txBody>
        </p:sp>
      </p:grpSp>
      <p:sp>
        <p:nvSpPr>
          <p:cNvPr id="178" name="Rectangle 63"/>
          <p:cNvSpPr>
            <a:spLocks noChangeArrowheads="1"/>
          </p:cNvSpPr>
          <p:nvPr/>
        </p:nvSpPr>
        <p:spPr bwMode="auto">
          <a:xfrm>
            <a:off x="4904075" y="6312694"/>
            <a:ext cx="1409698" cy="36036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400" dirty="0">
                <a:solidFill>
                  <a:srgbClr val="000066"/>
                </a:solidFill>
                <a:latin typeface="Calibri Light" panose="020F0302020204030204" pitchFamily="34" charset="0"/>
              </a:rPr>
              <a:t>Paolo </a:t>
            </a:r>
            <a:r>
              <a:rPr lang="it-IT" sz="1400" dirty="0" err="1">
                <a:solidFill>
                  <a:srgbClr val="000066"/>
                </a:solidFill>
                <a:latin typeface="Calibri Light" panose="020F0302020204030204" pitchFamily="34" charset="0"/>
              </a:rPr>
              <a:t>Merialdo</a:t>
            </a:r>
            <a:endParaRPr lang="it-IT" sz="1400" dirty="0">
              <a:solidFill>
                <a:srgbClr val="000066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81" name="AutoShape 68"/>
          <p:cNvCxnSpPr>
            <a:cxnSpLocks noChangeShapeType="1"/>
            <a:stCxn id="176" idx="4"/>
            <a:endCxn id="178" idx="0"/>
          </p:cNvCxnSpPr>
          <p:nvPr/>
        </p:nvCxnSpPr>
        <p:spPr bwMode="auto">
          <a:xfrm flipH="1">
            <a:off x="5608924" y="5596512"/>
            <a:ext cx="79539" cy="71618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2" name="AutoShape 68"/>
          <p:cNvCxnSpPr>
            <a:cxnSpLocks noChangeShapeType="1"/>
            <a:stCxn id="155" idx="4"/>
            <a:endCxn id="175" idx="0"/>
          </p:cNvCxnSpPr>
          <p:nvPr/>
        </p:nvCxnSpPr>
        <p:spPr bwMode="auto">
          <a:xfrm>
            <a:off x="5042412" y="3667125"/>
            <a:ext cx="646051" cy="15706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0" name="AutoShape 62">
            <a:extLst>
              <a:ext uri="{FF2B5EF4-FFF2-40B4-BE49-F238E27FC236}">
                <a16:creationId xmlns:a16="http://schemas.microsoft.com/office/drawing/2014/main" id="{6891118F-3588-D742-A10D-9D0F6B62C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916" y="5812644"/>
            <a:ext cx="1273175" cy="36036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>
                <a:alpha val="17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400" dirty="0" err="1">
                <a:solidFill>
                  <a:srgbClr val="000066">
                    <a:alpha val="28000"/>
                  </a:srgbClr>
                </a:solidFill>
                <a:latin typeface="Calibri Light" panose="020F0302020204030204" pitchFamily="34" charset="0"/>
              </a:rPr>
              <a:t>href</a:t>
            </a:r>
            <a:r>
              <a:rPr lang="it-IT" sz="1400" dirty="0">
                <a:solidFill>
                  <a:srgbClr val="000066">
                    <a:alpha val="28000"/>
                  </a:srgbClr>
                </a:solidFill>
                <a:latin typeface="Calibri Light" panose="020F0302020204030204" pitchFamily="34" charset="0"/>
              </a:rPr>
              <a:t>==“…”</a:t>
            </a:r>
          </a:p>
        </p:txBody>
      </p:sp>
      <p:cxnSp>
        <p:nvCxnSpPr>
          <p:cNvPr id="85" name="AutoShape 68">
            <a:extLst>
              <a:ext uri="{FF2B5EF4-FFF2-40B4-BE49-F238E27FC236}">
                <a16:creationId xmlns:a16="http://schemas.microsoft.com/office/drawing/2014/main" id="{B90C8F98-4C8D-D740-ABBD-459483DE5136}"/>
              </a:ext>
            </a:extLst>
          </p:cNvPr>
          <p:cNvCxnSpPr>
            <a:cxnSpLocks noChangeShapeType="1"/>
            <a:stCxn id="176" idx="3"/>
            <a:endCxn id="80" idx="0"/>
          </p:cNvCxnSpPr>
          <p:nvPr/>
        </p:nvCxnSpPr>
        <p:spPr bwMode="auto">
          <a:xfrm flipH="1">
            <a:off x="4711504" y="5543971"/>
            <a:ext cx="675559" cy="26867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2">
            <a:extLst>
              <a:ext uri="{FF2B5EF4-FFF2-40B4-BE49-F238E27FC236}">
                <a16:creationId xmlns:a16="http://schemas.microsoft.com/office/drawing/2014/main" id="{5D7C8298-51E8-C445-8054-E2A1ECBDD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1125538"/>
            <a:ext cx="4026264" cy="2963862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1AE7EA3C-D976-DC41-A016-258D4E53A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4" y="1269999"/>
            <a:ext cx="3673475" cy="479425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2000" dirty="0">
                <a:solidFill>
                  <a:srgbClr val="000000"/>
                </a:solidFill>
                <a:latin typeface="Calibri Light" panose="020F0302020204030204" pitchFamily="34" charset="0"/>
              </a:rPr>
              <a:t>SIW: Sistemi informativi su Web</a:t>
            </a: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F85EB6F5-DAEC-2243-B75B-4002DD095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1811338"/>
            <a:ext cx="3686174" cy="2051050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it-IT" sz="200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61" name="Rectangle 8">
            <a:extLst>
              <a:ext uri="{FF2B5EF4-FFF2-40B4-BE49-F238E27FC236}">
                <a16:creationId xmlns:a16="http://schemas.microsoft.com/office/drawing/2014/main" id="{D304E690-63FB-8E4A-A2FF-DB2C4DA6E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850" y="1963738"/>
            <a:ext cx="1241853" cy="387350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2000" dirty="0">
                <a:solidFill>
                  <a:srgbClr val="000000"/>
                </a:solidFill>
                <a:latin typeface="Calibri Light" panose="020F0302020204030204" pitchFamily="34" charset="0"/>
              </a:rPr>
              <a:t>Docente:</a:t>
            </a:r>
          </a:p>
        </p:txBody>
      </p:sp>
      <p:sp>
        <p:nvSpPr>
          <p:cNvPr id="62" name="Rectangle 9">
            <a:extLst>
              <a:ext uri="{FF2B5EF4-FFF2-40B4-BE49-F238E27FC236}">
                <a16:creationId xmlns:a16="http://schemas.microsoft.com/office/drawing/2014/main" id="{CCED2C96-CA9C-F940-A3F8-83E3A06CC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2313" y="1963738"/>
            <a:ext cx="1885950" cy="387350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2000" dirty="0">
                <a:solidFill>
                  <a:srgbClr val="000000"/>
                </a:solidFill>
                <a:latin typeface="Calibri Light" panose="020F0302020204030204" pitchFamily="34" charset="0"/>
              </a:rPr>
              <a:t>Paolo </a:t>
            </a:r>
            <a:r>
              <a:rPr lang="it-IT" sz="200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Merialdo</a:t>
            </a:r>
            <a:endParaRPr lang="it-IT" sz="200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/>
              <a:t>CSS</a:t>
            </a:r>
            <a:endParaRPr dirty="0"/>
          </a:p>
        </p:txBody>
      </p:sp>
      <p:sp>
        <p:nvSpPr>
          <p:cNvPr id="502" name="Google Shape;502;p73"/>
          <p:cNvSpPr txBox="1">
            <a:spLocks noGrp="1"/>
          </p:cNvSpPr>
          <p:nvPr>
            <p:ph type="body" idx="4294967295"/>
          </p:nvPr>
        </p:nvSpPr>
        <p:spPr>
          <a:xfrm>
            <a:off x="838200" y="1292572"/>
            <a:ext cx="10515600" cy="15128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latin typeface="+mj-lt"/>
              </a:rPr>
              <a:t>CSS</a:t>
            </a:r>
            <a:r>
              <a:rPr lang="en" dirty="0">
                <a:latin typeface="+mj-lt"/>
              </a:rPr>
              <a:t>: </a:t>
            </a:r>
            <a:r>
              <a:rPr lang="en" b="1" dirty="0">
                <a:latin typeface="+mj-lt"/>
              </a:rPr>
              <a:t>C</a:t>
            </a:r>
            <a:r>
              <a:rPr lang="en" dirty="0">
                <a:latin typeface="+mj-lt"/>
              </a:rPr>
              <a:t>ascading </a:t>
            </a:r>
            <a:r>
              <a:rPr lang="en" b="1" dirty="0">
                <a:latin typeface="+mj-lt"/>
              </a:rPr>
              <a:t>S</a:t>
            </a:r>
            <a:r>
              <a:rPr lang="en" dirty="0">
                <a:latin typeface="+mj-lt"/>
              </a:rPr>
              <a:t>tyle Sheets</a:t>
            </a:r>
            <a:endParaRPr dirty="0">
              <a:latin typeface="+mj-lt"/>
            </a:endParaRPr>
          </a:p>
          <a:p>
            <a:pPr>
              <a:buChar char="-"/>
            </a:pPr>
            <a:r>
              <a:rPr lang="en" dirty="0" err="1">
                <a:latin typeface="+mj-lt"/>
              </a:rPr>
              <a:t>Descrive</a:t>
            </a:r>
            <a:r>
              <a:rPr lang="en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aspetto</a:t>
            </a:r>
            <a:r>
              <a:rPr lang="en" b="1" dirty="0">
                <a:latin typeface="+mj-lt"/>
              </a:rPr>
              <a:t> </a:t>
            </a:r>
            <a:r>
              <a:rPr lang="en" dirty="0">
                <a:latin typeface="+mj-lt"/>
              </a:rPr>
              <a:t>e </a:t>
            </a:r>
            <a:r>
              <a:rPr lang="en" b="1" dirty="0" err="1">
                <a:latin typeface="+mj-lt"/>
              </a:rPr>
              <a:t>disposizione</a:t>
            </a:r>
            <a:r>
              <a:rPr lang="en" b="1" dirty="0">
                <a:latin typeface="+mj-lt"/>
              </a:rPr>
              <a:t> </a:t>
            </a:r>
            <a:r>
              <a:rPr lang="en" dirty="0" err="1">
                <a:latin typeface="+mj-lt"/>
              </a:rPr>
              <a:t>degli</a:t>
            </a:r>
            <a:r>
              <a:rPr lang="en" dirty="0">
                <a:latin typeface="+mj-lt"/>
              </a:rPr>
              <a:t> </a:t>
            </a:r>
            <a:r>
              <a:rPr lang="en" dirty="0" err="1">
                <a:latin typeface="+mj-lt"/>
              </a:rPr>
              <a:t>elementi</a:t>
            </a:r>
            <a:r>
              <a:rPr lang="en" dirty="0">
                <a:latin typeface="+mj-lt"/>
              </a:rPr>
              <a:t> di una </a:t>
            </a:r>
            <a:r>
              <a:rPr lang="en" dirty="0" err="1">
                <a:latin typeface="+mj-lt"/>
              </a:rPr>
              <a:t>pagina</a:t>
            </a:r>
            <a:r>
              <a:rPr lang="en" dirty="0">
                <a:latin typeface="+mj-lt"/>
              </a:rPr>
              <a:t> web</a:t>
            </a:r>
            <a:endParaRPr dirty="0">
              <a:latin typeface="+mj-lt"/>
            </a:endParaRPr>
          </a:p>
          <a:p>
            <a:pPr>
              <a:buChar char="-"/>
            </a:pPr>
            <a:r>
              <a:rPr lang="en" dirty="0" err="1">
                <a:latin typeface="+mj-lt"/>
              </a:rPr>
              <a:t>Composto</a:t>
            </a:r>
            <a:r>
              <a:rPr lang="en" dirty="0">
                <a:latin typeface="+mj-lt"/>
              </a:rPr>
              <a:t> da </a:t>
            </a:r>
            <a:r>
              <a:rPr lang="en" b="1" dirty="0" err="1">
                <a:latin typeface="+mj-lt"/>
              </a:rPr>
              <a:t>regole</a:t>
            </a:r>
            <a:r>
              <a:rPr lang="en" dirty="0">
                <a:latin typeface="+mj-lt"/>
              </a:rPr>
              <a:t> CSS, </a:t>
            </a:r>
            <a:r>
              <a:rPr lang="en" dirty="0" err="1">
                <a:latin typeface="+mj-lt"/>
              </a:rPr>
              <a:t>che</a:t>
            </a:r>
            <a:r>
              <a:rPr lang="en" dirty="0">
                <a:latin typeface="+mj-lt"/>
              </a:rPr>
              <a:t> </a:t>
            </a:r>
            <a:r>
              <a:rPr lang="en" dirty="0" err="1">
                <a:latin typeface="+mj-lt"/>
              </a:rPr>
              <a:t>definiscono</a:t>
            </a:r>
            <a:r>
              <a:rPr lang="en" dirty="0">
                <a:latin typeface="+mj-lt"/>
              </a:rPr>
              <a:t> </a:t>
            </a:r>
            <a:r>
              <a:rPr lang="en" dirty="0" err="1">
                <a:latin typeface="+mj-lt"/>
              </a:rPr>
              <a:t>insiemi</a:t>
            </a:r>
            <a:r>
              <a:rPr lang="en" dirty="0">
                <a:latin typeface="+mj-lt"/>
              </a:rPr>
              <a:t> di </a:t>
            </a:r>
            <a:r>
              <a:rPr lang="en" dirty="0" err="1">
                <a:latin typeface="+mj-lt"/>
              </a:rPr>
              <a:t>stili</a:t>
            </a:r>
            <a:endParaRPr dirty="0">
              <a:latin typeface="+mj-lt"/>
            </a:endParaRPr>
          </a:p>
        </p:txBody>
      </p:sp>
      <p:sp>
        <p:nvSpPr>
          <p:cNvPr id="503" name="Google Shape;503;p73"/>
          <p:cNvSpPr txBox="1"/>
          <p:nvPr/>
        </p:nvSpPr>
        <p:spPr>
          <a:xfrm>
            <a:off x="3817075" y="3117538"/>
            <a:ext cx="47280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b="1" i="1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3600" b="1" i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property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3600" b="1" i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57024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/>
              <a:t>CSS</a:t>
            </a:r>
            <a:endParaRPr dirty="0"/>
          </a:p>
        </p:txBody>
      </p:sp>
      <p:sp>
        <p:nvSpPr>
          <p:cNvPr id="511" name="Google Shape;511;p74"/>
          <p:cNvSpPr txBox="1">
            <a:spLocks noGrp="1"/>
          </p:cNvSpPr>
          <p:nvPr>
            <p:ph type="body" idx="4294967295"/>
          </p:nvPr>
        </p:nvSpPr>
        <p:spPr>
          <a:xfrm>
            <a:off x="838200" y="1522257"/>
            <a:ext cx="7999413" cy="696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Un </a:t>
            </a:r>
            <a:r>
              <a:rPr lang="en" dirty="0" err="1"/>
              <a:t>foglio</a:t>
            </a:r>
            <a:r>
              <a:rPr lang="en" dirty="0"/>
              <a:t> di stile CSS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composto</a:t>
            </a:r>
            <a:r>
              <a:rPr lang="en" dirty="0"/>
              <a:t> di </a:t>
            </a:r>
            <a:r>
              <a:rPr lang="en" b="1" dirty="0" err="1"/>
              <a:t>regole</a:t>
            </a:r>
            <a:r>
              <a:rPr lang="en" b="1" dirty="0"/>
              <a:t> di stile</a:t>
            </a:r>
            <a:r>
              <a:rPr lang="en" dirty="0"/>
              <a:t>:</a:t>
            </a:r>
            <a:endParaRPr dirty="0"/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4294967295"/>
          </p:nvPr>
        </p:nvSpPr>
        <p:spPr>
          <a:xfrm>
            <a:off x="6440488" y="6021388"/>
            <a:ext cx="5751512" cy="488950"/>
          </a:xfrm>
          <a:prstGeom prst="rect">
            <a:avLst/>
          </a:prstGeom>
          <a:solidFill>
            <a:srgbClr val="EEEEEE">
              <a:alpha val="54619"/>
            </a:srgbClr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ctr">
              <a:buNone/>
            </a:pPr>
            <a:r>
              <a:rPr lang="en" dirty="0"/>
              <a:t>Si </a:t>
            </a:r>
            <a:r>
              <a:rPr lang="en" dirty="0" err="1"/>
              <a:t>salva</a:t>
            </a:r>
            <a:r>
              <a:rPr lang="en" dirty="0"/>
              <a:t> in un file di testo </a:t>
            </a:r>
            <a:r>
              <a:rPr lang="en" i="1" dirty="0" err="1"/>
              <a:t>filename</a:t>
            </a:r>
            <a:r>
              <a:rPr lang="en" b="1" dirty="0" err="1">
                <a:latin typeface="Consolas"/>
                <a:ea typeface="Consolas"/>
                <a:cs typeface="Consolas"/>
                <a:sym typeface="Consolas"/>
              </a:rPr>
              <a:t>.css</a:t>
            </a:r>
            <a:r>
              <a:rPr lang="en" dirty="0"/>
              <a:t> file.</a:t>
            </a:r>
            <a:endParaRPr dirty="0"/>
          </a:p>
        </p:txBody>
      </p:sp>
      <p:sp>
        <p:nvSpPr>
          <p:cNvPr id="509" name="Google Shape;509;p74"/>
          <p:cNvSpPr txBox="1"/>
          <p:nvPr/>
        </p:nvSpPr>
        <p:spPr>
          <a:xfrm>
            <a:off x="3817075" y="2050738"/>
            <a:ext cx="47280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b="1" i="1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3600" b="1" i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property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3600" b="1" i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74"/>
          <p:cNvSpPr txBox="1"/>
          <p:nvPr/>
        </p:nvSpPr>
        <p:spPr>
          <a:xfrm>
            <a:off x="2901175" y="4422550"/>
            <a:ext cx="79980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i="1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Specifica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l'elemento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HTML a cui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applicare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lo stile.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r>
              <a:rPr lang="en" sz="2400" b="1" i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property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nome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dello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stile CSS.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r>
              <a:rPr lang="en" sz="2400" b="1" i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valore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dello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stile CSS.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/>
              <a:t>HTML</a:t>
            </a:r>
            <a:endParaRPr dirty="0"/>
          </a:p>
        </p:txBody>
      </p:sp>
      <p:sp>
        <p:nvSpPr>
          <p:cNvPr id="239" name="Google Shape;239;p37"/>
          <p:cNvSpPr txBox="1">
            <a:spLocks noGrp="1"/>
          </p:cNvSpPr>
          <p:nvPr>
            <p:ph idx="1"/>
          </p:nvPr>
        </p:nvSpPr>
        <p:spPr>
          <a:xfrm>
            <a:off x="838200" y="1581785"/>
            <a:ext cx="10515600" cy="4351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HTML</a:t>
            </a:r>
            <a:r>
              <a:rPr lang="en" dirty="0"/>
              <a:t> (</a:t>
            </a:r>
            <a:r>
              <a:rPr lang="en" b="1" dirty="0"/>
              <a:t>H</a:t>
            </a:r>
            <a:r>
              <a:rPr lang="en" dirty="0"/>
              <a:t>yper</a:t>
            </a:r>
            <a:r>
              <a:rPr lang="en" b="1" dirty="0"/>
              <a:t>t</a:t>
            </a:r>
            <a:r>
              <a:rPr lang="en" dirty="0"/>
              <a:t>ext </a:t>
            </a:r>
            <a:r>
              <a:rPr lang="en" b="1" dirty="0"/>
              <a:t>M</a:t>
            </a:r>
            <a:r>
              <a:rPr lang="en" dirty="0"/>
              <a:t>arkup </a:t>
            </a:r>
            <a:r>
              <a:rPr lang="en" b="1" dirty="0"/>
              <a:t>L</a:t>
            </a:r>
            <a:r>
              <a:rPr lang="en" dirty="0"/>
              <a:t>anguage)</a:t>
            </a:r>
            <a:endParaRPr dirty="0"/>
          </a:p>
          <a:p>
            <a:pPr>
              <a:buChar char="-"/>
            </a:pPr>
            <a:r>
              <a:rPr lang="en" dirty="0" err="1"/>
              <a:t>Descrive</a:t>
            </a:r>
            <a:r>
              <a:rPr lang="en" dirty="0"/>
              <a:t> il </a:t>
            </a:r>
            <a:r>
              <a:rPr lang="en" b="1" dirty="0" err="1"/>
              <a:t>contenuto</a:t>
            </a:r>
            <a:r>
              <a:rPr lang="en" dirty="0"/>
              <a:t> e la </a:t>
            </a:r>
            <a:r>
              <a:rPr lang="en" b="1" dirty="0" err="1"/>
              <a:t>struttura</a:t>
            </a:r>
            <a:r>
              <a:rPr lang="en" dirty="0"/>
              <a:t> di una </a:t>
            </a:r>
            <a:r>
              <a:rPr lang="en" dirty="0" err="1"/>
              <a:t>pagina</a:t>
            </a:r>
            <a:r>
              <a:rPr lang="en" dirty="0"/>
              <a:t> Web  </a:t>
            </a:r>
            <a:r>
              <a:rPr lang="en" dirty="0" err="1"/>
              <a:t>composta</a:t>
            </a:r>
            <a:r>
              <a:rPr lang="en" dirty="0"/>
              <a:t> di </a:t>
            </a:r>
            <a:r>
              <a:rPr lang="en" dirty="0" err="1"/>
              <a:t>blocchi</a:t>
            </a:r>
            <a:r>
              <a:rPr lang="en" dirty="0"/>
              <a:t> </a:t>
            </a:r>
            <a:r>
              <a:rPr lang="en" dirty="0" err="1"/>
              <a:t>chiamati</a:t>
            </a:r>
            <a:r>
              <a:rPr lang="en" dirty="0"/>
              <a:t> </a:t>
            </a:r>
            <a:r>
              <a:rPr lang="en" b="1" dirty="0" err="1"/>
              <a:t>elementi</a:t>
            </a:r>
            <a:r>
              <a:rPr lang="en" dirty="0"/>
              <a:t>.</a:t>
            </a:r>
            <a:endParaRPr dirty="0"/>
          </a:p>
        </p:txBody>
      </p:sp>
      <p:sp>
        <p:nvSpPr>
          <p:cNvPr id="240" name="Google Shape;240;p37"/>
          <p:cNvSpPr txBox="1"/>
          <p:nvPr/>
        </p:nvSpPr>
        <p:spPr>
          <a:xfrm>
            <a:off x="2306700" y="3009550"/>
            <a:ext cx="9057986" cy="24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36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  HTML </a:t>
            </a:r>
            <a:r>
              <a:rPr lang="en" sz="3600" dirty="0" err="1">
                <a:latin typeface="Consolas"/>
                <a:ea typeface="Consolas"/>
                <a:cs typeface="Consolas"/>
                <a:sym typeface="Consolas"/>
              </a:rPr>
              <a:t>è</a:t>
            </a:r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3600" dirty="0" err="1">
                <a:latin typeface="Consolas"/>
                <a:ea typeface="Consolas"/>
                <a:cs typeface="Consolas"/>
                <a:sym typeface="Consolas"/>
              </a:rPr>
              <a:t>divertente</a:t>
            </a:r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!!!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b="1" dirty="0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mia-foto.png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36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3600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3531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CSS</a:t>
            </a:r>
            <a:endParaRPr/>
          </a:p>
        </p:txBody>
      </p:sp>
      <p:sp>
        <p:nvSpPr>
          <p:cNvPr id="526" name="Google Shape;526;p76"/>
          <p:cNvSpPr txBox="1"/>
          <p:nvPr/>
        </p:nvSpPr>
        <p:spPr>
          <a:xfrm>
            <a:off x="1912075" y="2431750"/>
            <a:ext cx="5264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b="1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3600" b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36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3600" b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36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bold</a:t>
            </a:r>
            <a:r>
              <a:rPr lang="en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" name="Google Shape;527;p76"/>
          <p:cNvSpPr txBox="1"/>
          <p:nvPr/>
        </p:nvSpPr>
        <p:spPr>
          <a:xfrm>
            <a:off x="1771800" y="4611525"/>
            <a:ext cx="49743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Questa </a:t>
            </a:r>
            <a:r>
              <a:rPr lang="en" sz="30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regola</a:t>
            </a:r>
            <a:r>
              <a:rPr lang="en" sz="30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dice </a:t>
            </a:r>
            <a:r>
              <a:rPr lang="en" sz="30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che</a:t>
            </a:r>
            <a:r>
              <a:rPr lang="en" sz="30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</a:t>
            </a:r>
            <a:br>
              <a:rPr lang="en" sz="30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en" sz="3000" i="1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"Tutti </a:t>
            </a:r>
            <a:r>
              <a:rPr lang="en" sz="3000" i="1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gli</a:t>
            </a:r>
            <a:r>
              <a:rPr lang="en" sz="3000" i="1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3000" i="1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elementi</a:t>
            </a:r>
            <a:r>
              <a:rPr lang="en" sz="3000" i="1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30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30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3000" i="1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nella</a:t>
            </a:r>
            <a:r>
              <a:rPr lang="en" sz="3000" i="1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3000" i="1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pagina</a:t>
            </a:r>
            <a:r>
              <a:rPr lang="en" sz="3000" i="1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3000" i="1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devono</a:t>
            </a:r>
            <a:r>
              <a:rPr lang="en" sz="3000" i="1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3000" i="1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essere</a:t>
            </a:r>
            <a:r>
              <a:rPr lang="en" sz="3000" i="1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blue in bold face"</a:t>
            </a:r>
            <a:endParaRPr sz="3000" i="1" dirty="0">
              <a:solidFill>
                <a:srgbClr val="434343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528" name="Google Shape;528;p76" descr="Screen Shot 2017-04-03 at 1.05.3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726" y="2565011"/>
            <a:ext cx="3187025" cy="2523555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Associare</a:t>
            </a:r>
            <a:r>
              <a:rPr lang="en" dirty="0"/>
              <a:t> un CSS </a:t>
            </a:r>
            <a:r>
              <a:rPr lang="en" dirty="0" err="1"/>
              <a:t>alla</a:t>
            </a:r>
            <a:r>
              <a:rPr lang="en" dirty="0"/>
              <a:t> </a:t>
            </a:r>
            <a:r>
              <a:rPr lang="en" dirty="0" err="1"/>
              <a:t>pagina</a:t>
            </a:r>
            <a:r>
              <a:rPr lang="en" dirty="0"/>
              <a:t> HTML </a:t>
            </a:r>
            <a:endParaRPr dirty="0"/>
          </a:p>
          <a:p>
            <a:pPr algn="ctr"/>
            <a:r>
              <a:rPr lang="en" sz="1800" dirty="0"/>
              <a:t>(</a:t>
            </a:r>
            <a:r>
              <a:rPr lang="en" sz="1800" dirty="0" err="1"/>
              <a:t>banale</a:t>
            </a:r>
            <a:r>
              <a:rPr lang="en" sz="1800" dirty="0"/>
              <a:t> </a:t>
            </a:r>
            <a:r>
              <a:rPr lang="en" sz="1800" dirty="0" err="1"/>
              <a:t>copia</a:t>
            </a:r>
            <a:r>
              <a:rPr lang="en" sz="1800" dirty="0"/>
              <a:t> e </a:t>
            </a:r>
            <a:r>
              <a:rPr lang="en" sz="1800" dirty="0" err="1"/>
              <a:t>incolla</a:t>
            </a:r>
            <a:r>
              <a:rPr lang="en" sz="1800" dirty="0"/>
              <a:t>)</a:t>
            </a:r>
            <a:endParaRPr sz="1800" dirty="0"/>
          </a:p>
          <a:p>
            <a:endParaRPr dirty="0"/>
          </a:p>
        </p:txBody>
      </p:sp>
      <p:sp>
        <p:nvSpPr>
          <p:cNvPr id="534" name="Google Shape;534;p77"/>
          <p:cNvSpPr txBox="1"/>
          <p:nvPr/>
        </p:nvSpPr>
        <p:spPr>
          <a:xfrm>
            <a:off x="1794300" y="1840900"/>
            <a:ext cx="8434800" cy="4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&lt;head&gt;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i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&lt;title&gt;SIW&lt;/title&gt;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&lt;link </a:t>
            </a:r>
            <a:r>
              <a:rPr lang="en" sz="2400" dirty="0" err="1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 sz="2400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="stylesheet" </a:t>
            </a:r>
            <a:r>
              <a:rPr lang="en" sz="2400" dirty="0" err="1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2400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filename</a:t>
            </a:r>
            <a:r>
              <a:rPr lang="en" sz="2400" b="1" dirty="0" err="1">
                <a:latin typeface="Consolas"/>
                <a:ea typeface="Consolas"/>
                <a:cs typeface="Consolas"/>
                <a:sym typeface="Consolas"/>
              </a:rPr>
              <a:t>.css</a:t>
            </a:r>
            <a:r>
              <a:rPr lang="en" sz="2400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solidFill>
                <a:srgbClr val="1368F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&lt;/head&gt;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   ...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contenuto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della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pagina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...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it-IT" dirty="0"/>
              <a:t>Filosofia HTML + CSS</a:t>
            </a:r>
            <a:endParaRPr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DFDC23-462E-1541-A2E2-4D1B97282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936" y="2581664"/>
            <a:ext cx="2303463" cy="19446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8588284-B67A-AA4F-8668-51DFA54CE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8919" y="1613402"/>
            <a:ext cx="2225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/>
              <a:t>informazione</a:t>
            </a:r>
            <a:endParaRPr lang="en-US" sz="2800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4A895E8-5C37-FE4E-A538-A092F529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90" y="2502656"/>
            <a:ext cx="34227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 dirty="0"/>
              <a:t>Struttura e contenuti</a:t>
            </a:r>
            <a:endParaRPr lang="en-US" sz="2800" dirty="0"/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7813DB60-216C-5A48-8538-5742828CE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0581" y="2550027"/>
            <a:ext cx="2424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 dirty="0"/>
              <a:t>presentazione</a:t>
            </a:r>
            <a:endParaRPr lang="en-US" sz="2800" dirty="0"/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8C49AD69-3688-5D40-B08A-0F5FB18E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410" y="3793595"/>
            <a:ext cx="18437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 dirty="0"/>
              <a:t>doc HTML</a:t>
            </a:r>
            <a:endParaRPr lang="en-US" sz="2800" dirty="0"/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5732F0B7-E461-F749-845B-6C017F1F3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043" y="3759702"/>
            <a:ext cx="2776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/>
              <a:t>documento CSS</a:t>
            </a:r>
            <a:endParaRPr lang="en-US" sz="2800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66B1618-641A-8244-80FB-C509ECAB3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268" y="4566151"/>
            <a:ext cx="20256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it-IT" sz="2800"/>
              <a:t>User agent </a:t>
            </a:r>
            <a:br>
              <a:rPr lang="it-IT" sz="2800"/>
            </a:br>
            <a:r>
              <a:rPr lang="it-IT" sz="2800"/>
              <a:t>(browser)</a:t>
            </a:r>
            <a:endParaRPr lang="en-US" sz="2800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4C0DE01F-A481-E646-85DE-3D5693FBA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493" y="5991727"/>
            <a:ext cx="1174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it-IT" sz="2800"/>
              <a:t>utente</a:t>
            </a:r>
            <a:endParaRPr lang="en-US" sz="2800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43881EFB-D5D4-E649-BB75-6B652FFD16D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15869" y="1865814"/>
            <a:ext cx="720725" cy="647700"/>
          </a:xfrm>
          <a:custGeom>
            <a:avLst/>
            <a:gdLst>
              <a:gd name="T0" fmla="*/ 616822548 w 21600"/>
              <a:gd name="T1" fmla="*/ 0 h 21600"/>
              <a:gd name="T2" fmla="*/ 616822548 w 21600"/>
              <a:gd name="T3" fmla="*/ 327810176 h 21600"/>
              <a:gd name="T4" fmla="*/ 80093268 w 21600"/>
              <a:gd name="T5" fmla="*/ 582390370 h 21600"/>
              <a:gd name="T6" fmla="*/ 802419112 w 21600"/>
              <a:gd name="T7" fmla="*/ 1639055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970 h 21600"/>
              <a:gd name="T14" fmla="*/ 19867 w 21600"/>
              <a:gd name="T15" fmla="*/ 81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604" y="0"/>
                </a:lnTo>
                <a:lnTo>
                  <a:pt x="16604" y="3970"/>
                </a:lnTo>
                <a:lnTo>
                  <a:pt x="12427" y="3970"/>
                </a:lnTo>
                <a:cubicBezTo>
                  <a:pt x="5564" y="3970"/>
                  <a:pt x="0" y="7636"/>
                  <a:pt x="0" y="12158"/>
                </a:cubicBezTo>
                <a:lnTo>
                  <a:pt x="0" y="21600"/>
                </a:lnTo>
                <a:lnTo>
                  <a:pt x="4311" y="21600"/>
                </a:lnTo>
                <a:lnTo>
                  <a:pt x="4311" y="12158"/>
                </a:lnTo>
                <a:cubicBezTo>
                  <a:pt x="4311" y="9965"/>
                  <a:pt x="7945" y="8188"/>
                  <a:pt x="12427" y="8188"/>
                </a:cubicBezTo>
                <a:lnTo>
                  <a:pt x="16604" y="8188"/>
                </a:lnTo>
                <a:lnTo>
                  <a:pt x="16604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75A9FCDA-6A08-934F-83FE-257D48EA5FF5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1920244" y="1865814"/>
            <a:ext cx="720725" cy="647700"/>
          </a:xfrm>
          <a:custGeom>
            <a:avLst/>
            <a:gdLst>
              <a:gd name="T0" fmla="*/ 616822548 w 21600"/>
              <a:gd name="T1" fmla="*/ 0 h 21600"/>
              <a:gd name="T2" fmla="*/ 616822548 w 21600"/>
              <a:gd name="T3" fmla="*/ 327810176 h 21600"/>
              <a:gd name="T4" fmla="*/ 80093268 w 21600"/>
              <a:gd name="T5" fmla="*/ 582390370 h 21600"/>
              <a:gd name="T6" fmla="*/ 802419112 w 21600"/>
              <a:gd name="T7" fmla="*/ 1639055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970 h 21600"/>
              <a:gd name="T14" fmla="*/ 19867 w 21600"/>
              <a:gd name="T15" fmla="*/ 81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604" y="0"/>
                </a:lnTo>
                <a:lnTo>
                  <a:pt x="16604" y="3970"/>
                </a:lnTo>
                <a:lnTo>
                  <a:pt x="12427" y="3970"/>
                </a:lnTo>
                <a:cubicBezTo>
                  <a:pt x="5564" y="3970"/>
                  <a:pt x="0" y="7636"/>
                  <a:pt x="0" y="12158"/>
                </a:cubicBezTo>
                <a:lnTo>
                  <a:pt x="0" y="21600"/>
                </a:lnTo>
                <a:lnTo>
                  <a:pt x="4311" y="21600"/>
                </a:lnTo>
                <a:lnTo>
                  <a:pt x="4311" y="12158"/>
                </a:lnTo>
                <a:cubicBezTo>
                  <a:pt x="4311" y="9965"/>
                  <a:pt x="7945" y="8188"/>
                  <a:pt x="12427" y="8188"/>
                </a:cubicBezTo>
                <a:lnTo>
                  <a:pt x="16604" y="8188"/>
                </a:lnTo>
                <a:lnTo>
                  <a:pt x="16604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A011675A-1BD7-F64F-90AF-79949655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757" y="3054852"/>
            <a:ext cx="287337" cy="792163"/>
          </a:xfrm>
          <a:prstGeom prst="downArrow">
            <a:avLst>
              <a:gd name="adj1" fmla="val 50278"/>
              <a:gd name="adj2" fmla="val 552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A8DF24A7-3584-DF4D-AF7A-DBE5CC60F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457" y="3054852"/>
            <a:ext cx="287337" cy="792163"/>
          </a:xfrm>
          <a:prstGeom prst="downArrow">
            <a:avLst>
              <a:gd name="adj1" fmla="val 43648"/>
              <a:gd name="adj2" fmla="val 552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9" name="AutoShape 15">
            <a:extLst>
              <a:ext uri="{FF2B5EF4-FFF2-40B4-BE49-F238E27FC236}">
                <a16:creationId xmlns:a16="http://schemas.microsoft.com/office/drawing/2014/main" id="{53F83CEB-1CC7-8549-A2A3-88674594780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028194" y="4421689"/>
            <a:ext cx="720725" cy="647700"/>
          </a:xfrm>
          <a:custGeom>
            <a:avLst/>
            <a:gdLst>
              <a:gd name="T0" fmla="*/ 616822548 w 21600"/>
              <a:gd name="T1" fmla="*/ 0 h 21600"/>
              <a:gd name="T2" fmla="*/ 616822548 w 21600"/>
              <a:gd name="T3" fmla="*/ 327810176 h 21600"/>
              <a:gd name="T4" fmla="*/ 80093268 w 21600"/>
              <a:gd name="T5" fmla="*/ 582390370 h 21600"/>
              <a:gd name="T6" fmla="*/ 802419112 w 21600"/>
              <a:gd name="T7" fmla="*/ 1639055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970 h 21600"/>
              <a:gd name="T14" fmla="*/ 19867 w 21600"/>
              <a:gd name="T15" fmla="*/ 81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604" y="0"/>
                </a:lnTo>
                <a:lnTo>
                  <a:pt x="16604" y="3970"/>
                </a:lnTo>
                <a:lnTo>
                  <a:pt x="12427" y="3970"/>
                </a:lnTo>
                <a:cubicBezTo>
                  <a:pt x="5564" y="3970"/>
                  <a:pt x="0" y="7636"/>
                  <a:pt x="0" y="12158"/>
                </a:cubicBezTo>
                <a:lnTo>
                  <a:pt x="0" y="21600"/>
                </a:lnTo>
                <a:lnTo>
                  <a:pt x="4311" y="21600"/>
                </a:lnTo>
                <a:lnTo>
                  <a:pt x="4311" y="12158"/>
                </a:lnTo>
                <a:cubicBezTo>
                  <a:pt x="4311" y="9965"/>
                  <a:pt x="7945" y="8188"/>
                  <a:pt x="12427" y="8188"/>
                </a:cubicBezTo>
                <a:lnTo>
                  <a:pt x="16604" y="8188"/>
                </a:lnTo>
                <a:lnTo>
                  <a:pt x="16604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A8AD54FA-C404-F244-9693-49F57A1425B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907919" y="4421689"/>
            <a:ext cx="720725" cy="647700"/>
          </a:xfrm>
          <a:custGeom>
            <a:avLst/>
            <a:gdLst>
              <a:gd name="T0" fmla="*/ 616822548 w 21600"/>
              <a:gd name="T1" fmla="*/ 0 h 21600"/>
              <a:gd name="T2" fmla="*/ 616822548 w 21600"/>
              <a:gd name="T3" fmla="*/ 327810176 h 21600"/>
              <a:gd name="T4" fmla="*/ 80093268 w 21600"/>
              <a:gd name="T5" fmla="*/ 582390370 h 21600"/>
              <a:gd name="T6" fmla="*/ 802419112 w 21600"/>
              <a:gd name="T7" fmla="*/ 1639055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970 h 21600"/>
              <a:gd name="T14" fmla="*/ 19867 w 21600"/>
              <a:gd name="T15" fmla="*/ 818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604" y="0"/>
                </a:lnTo>
                <a:lnTo>
                  <a:pt x="16604" y="3970"/>
                </a:lnTo>
                <a:lnTo>
                  <a:pt x="12427" y="3970"/>
                </a:lnTo>
                <a:cubicBezTo>
                  <a:pt x="5564" y="3970"/>
                  <a:pt x="0" y="7636"/>
                  <a:pt x="0" y="12158"/>
                </a:cubicBezTo>
                <a:lnTo>
                  <a:pt x="0" y="21600"/>
                </a:lnTo>
                <a:lnTo>
                  <a:pt x="4311" y="21600"/>
                </a:lnTo>
                <a:lnTo>
                  <a:pt x="4311" y="12158"/>
                </a:lnTo>
                <a:cubicBezTo>
                  <a:pt x="4311" y="9965"/>
                  <a:pt x="7945" y="8188"/>
                  <a:pt x="12427" y="8188"/>
                </a:cubicBezTo>
                <a:lnTo>
                  <a:pt x="16604" y="8188"/>
                </a:lnTo>
                <a:lnTo>
                  <a:pt x="16604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8D90B4B0-E9E1-E046-A334-7628A84F1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518" y="5286877"/>
            <a:ext cx="287338" cy="792163"/>
          </a:xfrm>
          <a:prstGeom prst="downArrow">
            <a:avLst>
              <a:gd name="adj1" fmla="val 43648"/>
              <a:gd name="adj2" fmla="val 552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578DCE0D-F482-324D-8337-6A0AFDC34E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3381" y="4038876"/>
            <a:ext cx="1871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Fumetto 2 1">
            <a:extLst>
              <a:ext uri="{FF2B5EF4-FFF2-40B4-BE49-F238E27FC236}">
                <a16:creationId xmlns:a16="http://schemas.microsoft.com/office/drawing/2014/main" id="{A6D7F45F-A4CD-6949-AB46-B1DEA07D11C6}"/>
              </a:ext>
            </a:extLst>
          </p:cNvPr>
          <p:cNvSpPr/>
          <p:nvPr/>
        </p:nvSpPr>
        <p:spPr>
          <a:xfrm>
            <a:off x="7843945" y="2081436"/>
            <a:ext cx="2225675" cy="1347564"/>
          </a:xfrm>
          <a:prstGeom prst="wedgeRoundRectCallout">
            <a:avLst>
              <a:gd name="adj1" fmla="val -245513"/>
              <a:gd name="adj2" fmla="val 924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latin typeface="Calibri Light" panose="020F0302020204030204" pitchFamily="34" charset="0"/>
              </a:rPr>
              <a:t>L'associazione viene </a:t>
            </a:r>
          </a:p>
          <a:p>
            <a:r>
              <a:rPr lang="it-IT" dirty="0">
                <a:latin typeface="Calibri Light" panose="020F0302020204030204" pitchFamily="34" charset="0"/>
              </a:rPr>
              <a:t>esplicitata tramite </a:t>
            </a:r>
          </a:p>
          <a:p>
            <a:r>
              <a:rPr lang="it-IT" dirty="0">
                <a:latin typeface="Calibri Light" panose="020F0302020204030204" pitchFamily="34" charset="0"/>
              </a:rPr>
              <a:t>il </a:t>
            </a:r>
            <a:r>
              <a:rPr lang="it-IT" dirty="0" err="1">
                <a:latin typeface="Calibri Light" panose="020F0302020204030204" pitchFamily="34" charset="0"/>
              </a:rPr>
              <a:t>tag</a:t>
            </a:r>
            <a:r>
              <a:rPr lang="it-IT" dirty="0">
                <a:latin typeface="Calibri Light" panose="020F0302020204030204" pitchFamily="34" charset="0"/>
              </a:rPr>
              <a:t> &lt;link&gt;</a:t>
            </a:r>
          </a:p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6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Alcune</a:t>
            </a:r>
            <a:r>
              <a:rPr lang="en" dirty="0"/>
              <a:t> </a:t>
            </a:r>
            <a:r>
              <a:rPr lang="en" dirty="0" err="1"/>
              <a:t>proprietà</a:t>
            </a:r>
            <a:r>
              <a:rPr lang="en" dirty="0"/>
              <a:t> CSS</a:t>
            </a:r>
            <a:endParaRPr dirty="0"/>
          </a:p>
        </p:txBody>
      </p:sp>
      <p:graphicFrame>
        <p:nvGraphicFramePr>
          <p:cNvPr id="540" name="Google Shape;540;p78"/>
          <p:cNvGraphicFramePr/>
          <p:nvPr/>
        </p:nvGraphicFramePr>
        <p:xfrm>
          <a:off x="2154288" y="2247900"/>
          <a:ext cx="7600450" cy="2743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9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Font face (</a:t>
                      </a:r>
                      <a:r>
                        <a:rPr lang="en" sz="2400" b="0" i="0" u="sng" dirty="0">
                          <a:solidFill>
                            <a:srgbClr val="1368F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mdn</a:t>
                      </a: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4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font-family: </a:t>
                      </a:r>
                      <a:r>
                        <a:rPr lang="en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Helvetica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2400" b="0" i="0" dirty="0">
                        <a:latin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Font color (</a:t>
                      </a:r>
                      <a:r>
                        <a:rPr lang="en" sz="2400" b="0" i="0" u="sng" dirty="0">
                          <a:solidFill>
                            <a:srgbClr val="1368F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mdn</a:t>
                      </a:r>
                      <a:r>
                        <a:rPr lang="en" sz="2400" b="0" i="0" dirty="0"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400" b="0" i="0" dirty="0"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color: </a:t>
                      </a:r>
                      <a:r>
                        <a:rPr lang="en" sz="240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gray</a:t>
                      </a:r>
                      <a:r>
                        <a:rPr lang="en" sz="2400" b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2400" b="1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Background color (</a:t>
                      </a:r>
                      <a:r>
                        <a:rPr lang="en" sz="2400" b="0" i="0" u="sng" dirty="0">
                          <a:solidFill>
                            <a:srgbClr val="1368F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mdn</a:t>
                      </a: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background-color:</a:t>
                      </a:r>
                      <a:r>
                        <a:rPr lang="en" sz="240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red</a:t>
                      </a:r>
                      <a:r>
                        <a:rPr lang="en" sz="2400" b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2400" b="1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Border (</a:t>
                      </a:r>
                      <a:r>
                        <a:rPr lang="en" sz="2400" b="0" i="0" u="sng" dirty="0">
                          <a:solidFill>
                            <a:srgbClr val="1368F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mdn</a:t>
                      </a: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border: </a:t>
                      </a:r>
                      <a:r>
                        <a:rPr lang="en" sz="240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3px solid green</a:t>
                      </a:r>
                      <a:r>
                        <a:rPr lang="en" sz="2400" b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2400" b="1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Text alignment (</a:t>
                      </a:r>
                      <a:r>
                        <a:rPr lang="en" sz="2400" b="0" i="0" u="sng" dirty="0">
                          <a:solidFill>
                            <a:srgbClr val="1368F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mdn</a:t>
                      </a: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text-align: </a:t>
                      </a:r>
                      <a:r>
                        <a:rPr lang="en" sz="240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center;</a:t>
                      </a:r>
                      <a:endParaRPr sz="2400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1" name="Google Shape;541;p78"/>
          <p:cNvSpPr txBox="1"/>
          <p:nvPr/>
        </p:nvSpPr>
        <p:spPr>
          <a:xfrm>
            <a:off x="2120038" y="5076850"/>
            <a:ext cx="7634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542" name="Google Shape;542;p78"/>
          <p:cNvSpPr txBox="1"/>
          <p:nvPr/>
        </p:nvSpPr>
        <p:spPr>
          <a:xfrm>
            <a:off x="2120150" y="1518200"/>
            <a:ext cx="81855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Ci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sono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più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di </a:t>
            </a:r>
            <a:r>
              <a:rPr lang="en" sz="2400" u="sng" dirty="0">
                <a:solidFill>
                  <a:schemeClr val="hlink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8"/>
              </a:rPr>
              <a:t>500 CSS proprietà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!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Vediamone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alcune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Alcune</a:t>
            </a:r>
            <a:r>
              <a:rPr lang="en" dirty="0"/>
              <a:t> </a:t>
            </a:r>
            <a:r>
              <a:rPr lang="en" dirty="0" err="1"/>
              <a:t>proprietà</a:t>
            </a:r>
            <a:r>
              <a:rPr lang="en" dirty="0"/>
              <a:t> CSS</a:t>
            </a:r>
            <a:endParaRPr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CD7842F-8764-7C90-33A2-FA63956E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it-IT" sz="2800" u="sng" dirty="0">
                <a:solidFill>
                  <a:srgbClr val="1368F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Mozilla Developer Network</a:t>
            </a:r>
            <a:r>
              <a:rPr lang="it-IT" sz="28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(MDN) è il miglior riferimento per gli elementi HTML e per le proprietà CSS</a:t>
            </a:r>
            <a:endParaRPr lang="it-IT" dirty="0">
              <a:ea typeface="Calibri"/>
              <a:cs typeface="Calibri Light" panose="020F0302020204030204" pitchFamily="34" charset="0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it-IT" sz="28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 specifica W3C è molto difficile da leggere (è pensata per sviluppatori di browser, non per sviluppatori web)</a:t>
            </a:r>
          </a:p>
          <a:p>
            <a:endParaRPr lang="en-US" dirty="0"/>
          </a:p>
        </p:txBody>
      </p:sp>
      <p:sp>
        <p:nvSpPr>
          <p:cNvPr id="541" name="Google Shape;541;p78"/>
          <p:cNvSpPr txBox="1"/>
          <p:nvPr/>
        </p:nvSpPr>
        <p:spPr>
          <a:xfrm>
            <a:off x="2120038" y="5076850"/>
            <a:ext cx="7634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020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9"/>
          <p:cNvSpPr txBox="1">
            <a:spLocks noGrp="1"/>
          </p:cNvSpPr>
          <p:nvPr>
            <p:ph type="title"/>
          </p:nvPr>
        </p:nvSpPr>
        <p:spPr>
          <a:xfrm>
            <a:off x="1145750" y="384920"/>
            <a:ext cx="98853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Principali</a:t>
            </a:r>
            <a:r>
              <a:rPr lang="en" dirty="0"/>
              <a:t> </a:t>
            </a:r>
            <a:r>
              <a:rPr lang="en" dirty="0" err="1"/>
              <a:t>modalità</a:t>
            </a:r>
            <a:r>
              <a:rPr lang="en" dirty="0"/>
              <a:t> per </a:t>
            </a:r>
            <a:r>
              <a:rPr lang="en" dirty="0" err="1"/>
              <a:t>definire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i colori CSS</a:t>
            </a:r>
            <a:endParaRPr dirty="0"/>
          </a:p>
        </p:txBody>
      </p:sp>
      <p:sp>
        <p:nvSpPr>
          <p:cNvPr id="548" name="Google Shape;548;p79"/>
          <p:cNvSpPr txBox="1"/>
          <p:nvPr/>
        </p:nvSpPr>
        <p:spPr>
          <a:xfrm>
            <a:off x="2144200" y="1650263"/>
            <a:ext cx="3906000" cy="912300"/>
          </a:xfrm>
          <a:prstGeom prst="rect">
            <a:avLst/>
          </a:prstGeom>
          <a:solidFill>
            <a:srgbClr val="EEEEEE">
              <a:alpha val="5461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140 </a:t>
            </a:r>
            <a:r>
              <a:rPr lang="en" sz="24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nomi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predefiniti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</a:t>
            </a:r>
            <a:r>
              <a:rPr lang="en" sz="2400" u="sng" dirty="0">
                <a:solidFill>
                  <a:schemeClr val="accent5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</a:t>
            </a:r>
            <a:b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color: black;</a:t>
            </a:r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49" name="Google Shape;549;p79"/>
          <p:cNvSpPr txBox="1"/>
          <p:nvPr/>
        </p:nvSpPr>
        <p:spPr>
          <a:xfrm>
            <a:off x="6899350" y="1913075"/>
            <a:ext cx="3208500" cy="2194800"/>
          </a:xfrm>
          <a:prstGeom prst="rect">
            <a:avLst/>
          </a:prstGeom>
          <a:solidFill>
            <a:srgbClr val="EEEEEE">
              <a:alpha val="5461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" sz="2400" u="sng" dirty="0">
                <a:solidFill>
                  <a:schemeClr val="hlink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5"/>
              </a:rPr>
              <a:t>Hex values</a:t>
            </a:r>
            <a:b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color: #00ff00;</a:t>
            </a:r>
            <a:b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color: #0f0;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b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color: #00ff00</a:t>
            </a:r>
            <a:r>
              <a:rPr lang="en" sz="2400" b="1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80</a:t>
            </a:r>
            <a: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endParaRPr sz="2400" dirty="0">
              <a:solidFill>
                <a:srgbClr val="434343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50" name="Google Shape;550;p79"/>
          <p:cNvSpPr txBox="1"/>
          <p:nvPr/>
        </p:nvSpPr>
        <p:spPr>
          <a:xfrm>
            <a:off x="1738600" y="2802750"/>
            <a:ext cx="4869600" cy="1789200"/>
          </a:xfrm>
          <a:prstGeom prst="rect">
            <a:avLst/>
          </a:prstGeom>
          <a:solidFill>
            <a:srgbClr val="EEEEEE">
              <a:alpha val="546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" sz="2400" b="1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rgb()</a:t>
            </a:r>
            <a:r>
              <a:rPr lang="en" sz="2400" dirty="0">
                <a:solidFill>
                  <a:srgbClr val="43434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and </a:t>
            </a:r>
            <a:r>
              <a:rPr lang="en" sz="2400" b="1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rgba()</a:t>
            </a:r>
            <a:b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color: </a:t>
            </a:r>
            <a:r>
              <a:rPr lang="en" sz="2400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(34, 12, 64);</a:t>
            </a:r>
            <a:b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color: </a:t>
            </a:r>
            <a:r>
              <a:rPr lang="en" sz="2400" dirty="0" err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rgba</a:t>
            </a:r>
            <a: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(0, 0, 0, 0.5);</a:t>
            </a:r>
            <a:br>
              <a:rPr lang="en" sz="24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551" name="Google Shape;551;p79"/>
          <p:cNvSpPr txBox="1"/>
          <p:nvPr/>
        </p:nvSpPr>
        <p:spPr>
          <a:xfrm>
            <a:off x="1857050" y="4755925"/>
            <a:ext cx="8462700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buSzPts val="2400"/>
              <a:buFont typeface="Calibri"/>
              <a:buChar char="-"/>
            </a:pP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"a"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per alpha channel: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è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un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valore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di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trasparenza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457200" indent="-381000">
              <a:buSzPts val="2400"/>
              <a:buFont typeface="Calibri"/>
              <a:buChar char="-"/>
            </a:pP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Generalmente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sono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preferibili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le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forme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più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descrittive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914400" indent="-381000">
              <a:buSzPts val="2400"/>
              <a:buFont typeface="Calibri"/>
              <a:buAutoNum type="arabicPeriod"/>
            </a:pP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Nomi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predefiniti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914400" indent="-381000">
              <a:buSzPts val="2400"/>
              <a:buFont typeface="Calibri"/>
              <a:buAutoNum type="arabicPeriod"/>
            </a:pP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/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rgba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914400" indent="-381000">
              <a:buSzPts val="2400"/>
              <a:buFont typeface="Calibri"/>
              <a:buAutoNum type="arabicPeriod"/>
            </a:pP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Hex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1835700" y="2867800"/>
            <a:ext cx="852060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Aiutiamoci</a:t>
            </a:r>
            <a:r>
              <a:rPr lang="en" dirty="0"/>
              <a:t> con CSS per </a:t>
            </a:r>
            <a:r>
              <a:rPr lang="en" dirty="0" err="1"/>
              <a:t>rivedere</a:t>
            </a:r>
            <a:br>
              <a:rPr lang="en" dirty="0"/>
            </a:br>
            <a:r>
              <a:rPr lang="en" b="1" dirty="0">
                <a:solidFill>
                  <a:srgbClr val="1368F1"/>
                </a:solidFill>
              </a:rPr>
              <a:t>block</a:t>
            </a:r>
            <a:r>
              <a:rPr lang="en" dirty="0">
                <a:solidFill>
                  <a:srgbClr val="1368F1"/>
                </a:solidFill>
              </a:rPr>
              <a:t> vs </a:t>
            </a:r>
            <a:r>
              <a:rPr lang="en" b="1" dirty="0">
                <a:solidFill>
                  <a:srgbClr val="1368F1"/>
                </a:solidFill>
              </a:rPr>
              <a:t>inline</a:t>
            </a:r>
            <a:r>
              <a:rPr lang="en" dirty="0">
                <a:solidFill>
                  <a:srgbClr val="1368F1"/>
                </a:solidFill>
              </a:rPr>
              <a:t> display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/>
              <a:t>Tipi di </a:t>
            </a:r>
            <a:r>
              <a:rPr lang="en" dirty="0" err="1"/>
              <a:t>elementi</a:t>
            </a:r>
            <a:r>
              <a:rPr lang="en" dirty="0"/>
              <a:t> HTML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47" name="Google Shape;247;p38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rgbClr val="000000"/>
              </a:buClr>
              <a:buSzPts val="1100"/>
              <a:buNone/>
            </a:pPr>
            <a:r>
              <a:rPr lang="en" dirty="0"/>
              <a:t>Le </a:t>
            </a:r>
            <a:r>
              <a:rPr lang="en" dirty="0" err="1"/>
              <a:t>specifiche</a:t>
            </a:r>
            <a:r>
              <a:rPr lang="en" dirty="0"/>
              <a:t> di HTML </a:t>
            </a:r>
            <a:r>
              <a:rPr lang="en" dirty="0" err="1"/>
              <a:t>assegnano</a:t>
            </a:r>
            <a:r>
              <a:rPr lang="en" dirty="0"/>
              <a:t> </a:t>
            </a:r>
            <a:r>
              <a:rPr lang="en" dirty="0" err="1"/>
              <a:t>ciascun</a:t>
            </a:r>
            <a:r>
              <a:rPr lang="en" dirty="0"/>
              <a:t> </a:t>
            </a:r>
            <a:r>
              <a:rPr lang="en" dirty="0" err="1"/>
              <a:t>elemento</a:t>
            </a:r>
            <a:r>
              <a:rPr lang="en" dirty="0"/>
              <a:t> HTML ad una di </a:t>
            </a:r>
            <a:r>
              <a:rPr lang="en" dirty="0" err="1"/>
              <a:t>queste</a:t>
            </a:r>
            <a:r>
              <a:rPr lang="en" dirty="0"/>
              <a:t> </a:t>
            </a:r>
            <a:r>
              <a:rPr lang="en" dirty="0" err="1"/>
              <a:t>categorie</a:t>
            </a:r>
            <a:r>
              <a:rPr lang="en" dirty="0"/>
              <a:t>: </a:t>
            </a:r>
            <a:endParaRPr dirty="0">
              <a:ea typeface="Calibri"/>
              <a:sym typeface="Calibri"/>
            </a:endParaRPr>
          </a:p>
          <a:p>
            <a:pPr marL="990600" indent="-457200">
              <a:buSzPts val="2400"/>
            </a:pPr>
            <a:r>
              <a:rPr lang="en" b="1" dirty="0"/>
              <a:t>block﻿:</a:t>
            </a:r>
            <a:r>
              <a:rPr lang="en" dirty="0"/>
              <a:t> ha </a:t>
            </a:r>
            <a:r>
              <a:rPr lang="en" dirty="0" err="1"/>
              <a:t>altezza</a:t>
            </a:r>
            <a:r>
              <a:rPr lang="en" dirty="0"/>
              <a:t> e </a:t>
            </a:r>
            <a:r>
              <a:rPr lang="en" dirty="0" err="1"/>
              <a:t>larghezza</a:t>
            </a:r>
            <a:br>
              <a:rPr lang="en" dirty="0"/>
            </a:br>
            <a:r>
              <a:rPr lang="en" dirty="0"/>
              <a:t>Es. </a:t>
            </a: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&lt;p&gt;, &lt;h1&gt;, &lt;</a:t>
            </a:r>
            <a:r>
              <a:rPr lang="en" dirty="0" err="1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ul</a:t>
            </a: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&gt;, &lt;li&gt;</a:t>
            </a:r>
            <a:endParaRPr dirty="0">
              <a:solidFill>
                <a:srgbClr val="000000"/>
              </a:solidFill>
              <a:latin typeface="Consolas"/>
              <a:cs typeface="Consolas"/>
              <a:sym typeface="Consolas"/>
            </a:endParaRPr>
          </a:p>
          <a:p>
            <a:pPr marL="990600" indent="-457200">
              <a:buSzPts val="2400"/>
            </a:pPr>
            <a:r>
              <a:rPr lang="en" b="1" dirty="0"/>
              <a:t>inline:</a:t>
            </a:r>
            <a:r>
              <a:rPr lang="en" dirty="0"/>
              <a:t> non </a:t>
            </a:r>
            <a:r>
              <a:rPr lang="en" dirty="0" err="1"/>
              <a:t>hanno</a:t>
            </a:r>
            <a:r>
              <a:rPr lang="en" dirty="0"/>
              <a:t> </a:t>
            </a:r>
            <a:r>
              <a:rPr lang="en" dirty="0" err="1"/>
              <a:t>altezza</a:t>
            </a:r>
            <a:r>
              <a:rPr lang="en" dirty="0"/>
              <a:t> e </a:t>
            </a:r>
            <a:r>
              <a:rPr lang="en" dirty="0" err="1"/>
              <a:t>larghezza</a:t>
            </a:r>
            <a:br>
              <a:rPr lang="en" dirty="0"/>
            </a:br>
            <a:r>
              <a:rPr lang="en" dirty="0"/>
              <a:t>Es. </a:t>
            </a: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&lt;a&gt;, &lt;</a:t>
            </a:r>
            <a:r>
              <a:rPr lang="en" dirty="0" err="1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em</a:t>
            </a: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&gt;, &lt;strong&gt;</a:t>
            </a:r>
            <a:endParaRPr dirty="0">
              <a:solidFill>
                <a:srgbClr val="000000"/>
              </a:solidFill>
              <a:latin typeface="Consolas"/>
              <a:cs typeface="Consolas"/>
              <a:sym typeface="Consolas"/>
            </a:endParaRPr>
          </a:p>
          <a:p>
            <a:pPr marL="914400" lvl="1" indent="-381000">
              <a:spcBef>
                <a:spcPts val="1000"/>
              </a:spcBef>
              <a:buSzPts val="2400"/>
            </a:pPr>
            <a:r>
              <a:rPr lang="en" sz="2800" b="1" dirty="0"/>
              <a:t>inline block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contenuto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inline con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altezza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larghezza</a:t>
            </a:r>
            <a:b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" sz="2800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&lt;</a:t>
            </a:r>
            <a:r>
              <a:rPr lang="en" sz="2800" dirty="0" err="1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img</a:t>
            </a:r>
            <a:r>
              <a:rPr lang="en" sz="2800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&gt;</a:t>
            </a:r>
            <a:endParaRPr sz="2800" dirty="0">
              <a:solidFill>
                <a:srgbClr val="000000"/>
              </a:solidFill>
              <a:latin typeface="Consolas"/>
              <a:cs typeface="Consolas"/>
              <a:sym typeface="Consolas"/>
            </a:endParaRPr>
          </a:p>
          <a:p>
            <a:pPr marL="990600" indent="-457200">
              <a:buSzPts val="2400"/>
            </a:pPr>
            <a:r>
              <a:rPr lang="en" b="1" dirty="0"/>
              <a:t>metadata</a:t>
            </a:r>
            <a:r>
              <a:rPr lang="en" dirty="0"/>
              <a:t>: </a:t>
            </a:r>
            <a:r>
              <a:rPr lang="en" dirty="0" err="1"/>
              <a:t>informazioni</a:t>
            </a:r>
            <a:r>
              <a:rPr lang="en" dirty="0"/>
              <a:t> </a:t>
            </a:r>
            <a:r>
              <a:rPr lang="en" dirty="0" err="1"/>
              <a:t>sulla</a:t>
            </a:r>
            <a:r>
              <a:rPr lang="en" dirty="0"/>
              <a:t> </a:t>
            </a:r>
            <a:r>
              <a:rPr lang="en" dirty="0" err="1"/>
              <a:t>pagina</a:t>
            </a:r>
            <a:r>
              <a:rPr lang="en" dirty="0"/>
              <a:t>, non </a:t>
            </a:r>
            <a:r>
              <a:rPr lang="en" dirty="0" err="1"/>
              <a:t>visibile</a:t>
            </a:r>
            <a:br>
              <a:rPr lang="en" dirty="0"/>
            </a:br>
            <a:r>
              <a:rPr lang="en" dirty="0">
                <a:solidFill>
                  <a:srgbClr val="000000"/>
                </a:solidFill>
                <a:latin typeface="Consolas"/>
                <a:cs typeface="Consolas"/>
                <a:sym typeface="Consolas"/>
              </a:rPr>
              <a:t>&lt;title&gt;, &lt;meta&gt;</a:t>
            </a:r>
            <a:endParaRPr dirty="0">
              <a:solidFill>
                <a:srgbClr val="000000"/>
              </a:solidFill>
              <a:latin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dirty="0">
              <a:ea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Elementi</a:t>
            </a:r>
            <a:r>
              <a:rPr lang="en" dirty="0"/>
              <a:t> Block</a:t>
            </a:r>
            <a:endParaRPr dirty="0"/>
          </a:p>
        </p:txBody>
      </p:sp>
      <p:sp>
        <p:nvSpPr>
          <p:cNvPr id="253" name="Google Shape;25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Esempi</a:t>
            </a:r>
            <a:r>
              <a:rPr lang="en" dirty="0"/>
              <a:t>: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&lt;p&gt;, &lt;h1&gt;, &lt;ul&gt;, &lt;li&gt;</a:t>
            </a:r>
            <a:b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dirty="0"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4294967295"/>
          </p:nvPr>
        </p:nvSpPr>
        <p:spPr>
          <a:xfrm>
            <a:off x="1284422" y="2612221"/>
            <a:ext cx="3981450" cy="31575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81000">
              <a:spcBef>
                <a:spcPts val="1000"/>
              </a:spcBef>
              <a:buSzPts val="2400"/>
              <a:buChar char="-"/>
            </a:pPr>
            <a:r>
              <a:rPr lang="en" dirty="0" err="1"/>
              <a:t>Occupano</a:t>
            </a:r>
            <a:r>
              <a:rPr lang="en" dirty="0"/>
              <a:t> </a:t>
            </a:r>
            <a:r>
              <a:rPr lang="en" dirty="0" err="1"/>
              <a:t>l'intera</a:t>
            </a:r>
            <a:r>
              <a:rPr lang="en" dirty="0"/>
              <a:t> </a:t>
            </a:r>
            <a:r>
              <a:rPr lang="en" dirty="0" err="1"/>
              <a:t>larghezza</a:t>
            </a:r>
            <a:r>
              <a:rPr lang="en" dirty="0"/>
              <a:t> </a:t>
            </a:r>
            <a:r>
              <a:rPr lang="en" dirty="0" err="1"/>
              <a:t>della</a:t>
            </a:r>
            <a:r>
              <a:rPr lang="en" dirty="0"/>
              <a:t> </a:t>
            </a:r>
            <a:r>
              <a:rPr lang="en" dirty="0" err="1"/>
              <a:t>pagina</a:t>
            </a:r>
            <a:r>
              <a:rPr lang="en" dirty="0"/>
              <a:t> (</a:t>
            </a:r>
            <a:r>
              <a:rPr lang="en" dirty="0" err="1"/>
              <a:t>fluttuano</a:t>
            </a:r>
            <a:r>
              <a:rPr lang="en" dirty="0"/>
              <a:t> </a:t>
            </a:r>
            <a:r>
              <a:rPr lang="en" dirty="0" err="1"/>
              <a:t>dall'alto</a:t>
            </a:r>
            <a:r>
              <a:rPr lang="en" dirty="0"/>
              <a:t> al basso)</a:t>
            </a:r>
            <a:endParaRPr dirty="0"/>
          </a:p>
          <a:p>
            <a:pPr indent="-381000">
              <a:spcBef>
                <a:spcPts val="1000"/>
              </a:spcBef>
              <a:buSzPts val="2400"/>
              <a:buChar char="-"/>
            </a:pPr>
            <a:r>
              <a:rPr lang="en" dirty="0"/>
              <a:t>Hanno </a:t>
            </a:r>
            <a:r>
              <a:rPr lang="en" dirty="0" err="1"/>
              <a:t>altezza</a:t>
            </a:r>
            <a:r>
              <a:rPr lang="en" dirty="0"/>
              <a:t> (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>
                <a:sym typeface="Consolas"/>
              </a:rPr>
              <a:t>)</a:t>
            </a:r>
            <a:r>
              <a:rPr lang="en" dirty="0"/>
              <a:t> e </a:t>
            </a:r>
            <a:r>
              <a:rPr lang="en" dirty="0" err="1"/>
              <a:t>larghezza</a:t>
            </a:r>
            <a:r>
              <a:rPr lang="en" dirty="0"/>
              <a:t> (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dirty="0">
                <a:sym typeface="Consolas"/>
              </a:rPr>
              <a:t>) </a:t>
            </a:r>
            <a:r>
              <a:rPr lang="en" dirty="0" err="1">
                <a:sym typeface="Consolas"/>
              </a:rPr>
              <a:t>modificabili</a:t>
            </a:r>
            <a:endParaRPr dirty="0">
              <a:sym typeface="Consolas"/>
            </a:endParaRPr>
          </a:p>
          <a:p>
            <a:pPr indent="-381000">
              <a:spcBef>
                <a:spcPts val="1000"/>
              </a:spcBef>
              <a:buSzPts val="2400"/>
              <a:buChar char="-"/>
            </a:pPr>
            <a:r>
              <a:rPr lang="en" dirty="0" err="1"/>
              <a:t>Possono</a:t>
            </a:r>
            <a:r>
              <a:rPr lang="en" dirty="0"/>
              <a:t> </a:t>
            </a:r>
            <a:r>
              <a:rPr lang="en" dirty="0" err="1"/>
              <a:t>avere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block o inline come </a:t>
            </a:r>
            <a:r>
              <a:rPr lang="en" dirty="0" err="1"/>
              <a:t>figli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254" name="Google Shape;254;p39"/>
          <p:cNvSpPr/>
          <p:nvPr/>
        </p:nvSpPr>
        <p:spPr>
          <a:xfrm>
            <a:off x="6455725" y="3189175"/>
            <a:ext cx="3245400" cy="2390400"/>
          </a:xfrm>
          <a:prstGeom prst="roundRect">
            <a:avLst>
              <a:gd name="adj" fmla="val 555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56" name="Google Shape;256;p39"/>
          <p:cNvSpPr/>
          <p:nvPr/>
        </p:nvSpPr>
        <p:spPr>
          <a:xfrm>
            <a:off x="6566696" y="3496952"/>
            <a:ext cx="3023400" cy="394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257" name="Google Shape;257;p39" descr="Screen Shot 2016-02-17 at 11.13.37 PM.png"/>
          <p:cNvPicPr preferRelativeResize="0"/>
          <p:nvPr/>
        </p:nvPicPr>
        <p:blipFill rotWithShape="1">
          <a:blip r:embed="rId3">
            <a:alphaModFix/>
          </a:blip>
          <a:srcRect r="34580"/>
          <a:stretch/>
        </p:blipFill>
        <p:spPr>
          <a:xfrm>
            <a:off x="6475335" y="3217928"/>
            <a:ext cx="3206187" cy="177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/>
          <p:nvPr/>
        </p:nvSpPr>
        <p:spPr>
          <a:xfrm>
            <a:off x="6566696" y="3993590"/>
            <a:ext cx="3023400" cy="394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6566696" y="4490227"/>
            <a:ext cx="3023400" cy="394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6566721" y="4986852"/>
            <a:ext cx="3023400" cy="394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cxnSp>
        <p:nvCxnSpPr>
          <p:cNvPr id="261" name="Google Shape;261;p39"/>
          <p:cNvCxnSpPr/>
          <p:nvPr/>
        </p:nvCxnSpPr>
        <p:spPr>
          <a:xfrm>
            <a:off x="10052975" y="3395025"/>
            <a:ext cx="0" cy="208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EF10D77-F79C-6440-85E5-E96636059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" y="1110660"/>
            <a:ext cx="6983786" cy="5248617"/>
          </a:xfrm>
          <a:prstGeom prst="rect">
            <a:avLst/>
          </a:prstGeom>
        </p:spPr>
      </p:pic>
      <p:sp>
        <p:nvSpPr>
          <p:cNvPr id="267" name="Google Shape;267;p40"/>
          <p:cNvSpPr txBox="1"/>
          <p:nvPr/>
        </p:nvSpPr>
        <p:spPr>
          <a:xfrm>
            <a:off x="5218500" y="4494675"/>
            <a:ext cx="6097200" cy="1648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Informazioni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Paolo &lt;/h1&gt;</a:t>
            </a:r>
            <a:endParaRPr sz="24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Gli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piace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il 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&gt;rugby&lt;/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Esempio</a:t>
            </a:r>
            <a:r>
              <a:rPr lang="en" dirty="0"/>
              <a:t>: Block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/>
              <a:t>HTML: </a:t>
            </a:r>
            <a:r>
              <a:rPr lang="en" dirty="0" err="1"/>
              <a:t>struttura</a:t>
            </a:r>
            <a:r>
              <a:rPr lang="en" dirty="0"/>
              <a:t> base di una </a:t>
            </a:r>
            <a:r>
              <a:rPr lang="en" dirty="0" err="1"/>
              <a:t>pagina</a:t>
            </a:r>
            <a:br>
              <a:rPr lang="en" dirty="0"/>
            </a:br>
            <a:r>
              <a:rPr lang="en" sz="1800" dirty="0">
                <a:solidFill>
                  <a:prstClr val="black"/>
                </a:solidFill>
              </a:rPr>
              <a:t>(</a:t>
            </a:r>
            <a:r>
              <a:rPr lang="en" sz="1800" dirty="0" err="1">
                <a:solidFill>
                  <a:prstClr val="black"/>
                </a:solidFill>
              </a:rPr>
              <a:t>banale</a:t>
            </a:r>
            <a:r>
              <a:rPr lang="en" sz="1800" dirty="0">
                <a:solidFill>
                  <a:prstClr val="black"/>
                </a:solidFill>
              </a:rPr>
              <a:t> </a:t>
            </a:r>
            <a:r>
              <a:rPr lang="en" sz="1800" dirty="0" err="1">
                <a:solidFill>
                  <a:prstClr val="black"/>
                </a:solidFill>
              </a:rPr>
              <a:t>copia</a:t>
            </a:r>
            <a:r>
              <a:rPr lang="en" sz="1800" dirty="0">
                <a:solidFill>
                  <a:prstClr val="black"/>
                </a:solidFill>
              </a:rPr>
              <a:t> e </a:t>
            </a:r>
            <a:r>
              <a:rPr lang="en" sz="1800" dirty="0" err="1">
                <a:solidFill>
                  <a:prstClr val="black"/>
                </a:solidFill>
              </a:rPr>
              <a:t>incolla</a:t>
            </a:r>
            <a:r>
              <a:rPr lang="en" sz="1800" dirty="0">
                <a:solidFill>
                  <a:prstClr val="black"/>
                </a:solidFill>
              </a:rPr>
              <a:t>)</a:t>
            </a:r>
            <a:endParaRPr dirty="0"/>
          </a:p>
        </p:txBody>
      </p:sp>
      <p:sp>
        <p:nvSpPr>
          <p:cNvPr id="435" name="Google Shape;435;p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rgbClr val="EEEEEE">
              <a:alpha val="54619"/>
            </a:srgbClr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ctr">
              <a:buNone/>
            </a:pPr>
            <a:r>
              <a:rPr lang="en" dirty="0"/>
              <a:t>                                                         </a:t>
            </a:r>
            <a:r>
              <a:rPr lang="en" dirty="0" err="1"/>
              <a:t>Salvata</a:t>
            </a:r>
            <a:r>
              <a:rPr lang="en" dirty="0"/>
              <a:t> in un file </a:t>
            </a:r>
            <a:r>
              <a:rPr lang="en" i="1" dirty="0" err="1"/>
              <a:t>filename</a:t>
            </a:r>
            <a:r>
              <a:rPr lang="en" b="1" dirty="0" err="1">
                <a:latin typeface="Consolas"/>
                <a:ea typeface="Consolas"/>
                <a:cs typeface="Consolas"/>
                <a:sym typeface="Consolas"/>
              </a:rPr>
              <a:t>.html</a:t>
            </a:r>
            <a:r>
              <a:rPr lang="en" dirty="0"/>
              <a:t> </a:t>
            </a:r>
            <a:endParaRPr dirty="0"/>
          </a:p>
        </p:txBody>
      </p:sp>
      <p:sp>
        <p:nvSpPr>
          <p:cNvPr id="434" name="Google Shape;434;p64"/>
          <p:cNvSpPr txBox="1"/>
          <p:nvPr/>
        </p:nvSpPr>
        <p:spPr>
          <a:xfrm>
            <a:off x="1032097" y="1969713"/>
            <a:ext cx="5706300" cy="3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&lt;head&gt;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alibri Light" panose="020F0302020204030204" pitchFamily="34" charset="0"/>
              </a:rPr>
              <a:t>      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&lt;title&gt;SIW&lt;/title&gt;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&lt;/head&gt;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&lt;body&gt;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alibri Light" panose="020F0302020204030204" pitchFamily="34" charset="0"/>
              </a:rPr>
              <a:t>      ... contents of the page...</a:t>
            </a:r>
            <a:endParaRPr sz="2400" dirty="0">
              <a:latin typeface="Calibri Light" panose="020F0302020204030204" pitchFamily="34" charset="0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F53B97-2F68-FAC8-5922-F35492D96ACE}"/>
              </a:ext>
            </a:extLst>
          </p:cNvPr>
          <p:cNvSpPr txBox="1"/>
          <p:nvPr/>
        </p:nvSpPr>
        <p:spPr>
          <a:xfrm>
            <a:off x="344384" y="35388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>
            <a:spLocks noGrp="1"/>
          </p:cNvSpPr>
          <p:nvPr>
            <p:ph type="title"/>
          </p:nvPr>
        </p:nvSpPr>
        <p:spPr>
          <a:xfrm>
            <a:off x="2352000" y="317555"/>
            <a:ext cx="3744000" cy="123129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r"/>
            <a:r>
              <a:rPr lang="en" sz="3000" b="1" dirty="0" err="1">
                <a:solidFill>
                  <a:srgbClr val="1368F1"/>
                </a:solidFill>
              </a:rPr>
              <a:t>Aggiungiamo</a:t>
            </a:r>
            <a:r>
              <a:rPr lang="en" sz="3000" b="1" dirty="0">
                <a:solidFill>
                  <a:srgbClr val="1368F1"/>
                </a:solidFill>
              </a:rPr>
              <a:t> stile:</a:t>
            </a:r>
            <a:endParaRPr sz="3000" b="1" dirty="0">
              <a:solidFill>
                <a:srgbClr val="1368F1"/>
              </a:solidFill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6650681" y="1541768"/>
            <a:ext cx="4364400" cy="1260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h1 {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 border: 5px solid red;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2F5ABB-BB70-D04B-BAD1-31B4DFAF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" y="1110660"/>
            <a:ext cx="6983786" cy="5248617"/>
          </a:xfrm>
          <a:prstGeom prst="rect">
            <a:avLst/>
          </a:prstGeom>
        </p:spPr>
      </p:pic>
      <p:sp>
        <p:nvSpPr>
          <p:cNvPr id="7" name="Google Shape;267;p40">
            <a:extLst>
              <a:ext uri="{FF2B5EF4-FFF2-40B4-BE49-F238E27FC236}">
                <a16:creationId xmlns:a16="http://schemas.microsoft.com/office/drawing/2014/main" id="{006E1B70-5257-CA45-A534-EB82082F77AF}"/>
              </a:ext>
            </a:extLst>
          </p:cNvPr>
          <p:cNvSpPr txBox="1"/>
          <p:nvPr/>
        </p:nvSpPr>
        <p:spPr>
          <a:xfrm>
            <a:off x="5218500" y="4494675"/>
            <a:ext cx="6097200" cy="1648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Informazioni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Paolo &lt;/h1&gt;</a:t>
            </a:r>
            <a:endParaRPr sz="24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Gli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piace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il 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&gt;rugby&lt;/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275;p41">
            <a:extLst>
              <a:ext uri="{FF2B5EF4-FFF2-40B4-BE49-F238E27FC236}">
                <a16:creationId xmlns:a16="http://schemas.microsoft.com/office/drawing/2014/main" id="{7F09E125-7713-2C4C-A889-F2641BC8118F}"/>
              </a:ext>
            </a:extLst>
          </p:cNvPr>
          <p:cNvSpPr txBox="1">
            <a:spLocks/>
          </p:cNvSpPr>
          <p:nvPr/>
        </p:nvSpPr>
        <p:spPr>
          <a:xfrm>
            <a:off x="6650681" y="2813352"/>
            <a:ext cx="3744000" cy="123129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algn="r"/>
            <a:r>
              <a:rPr lang="it-IT" sz="3000" b="1" dirty="0" err="1">
                <a:solidFill>
                  <a:srgbClr val="1368F1"/>
                </a:solidFill>
              </a:rPr>
              <a:t>Q</a:t>
            </a:r>
            <a:r>
              <a:rPr lang="it-IT" sz="3000" b="1" dirty="0">
                <a:solidFill>
                  <a:srgbClr val="1368F1"/>
                </a:solidFill>
              </a:rPr>
              <a:t>: come si vede nel browser?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1835700" y="2867800"/>
            <a:ext cx="852060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endParaRPr/>
          </a:p>
        </p:txBody>
      </p:sp>
      <p:sp>
        <p:nvSpPr>
          <p:cNvPr id="283" name="Google Shape;283;p42"/>
          <p:cNvSpPr txBox="1"/>
          <p:nvPr/>
        </p:nvSpPr>
        <p:spPr>
          <a:xfrm>
            <a:off x="8606100" y="5969550"/>
            <a:ext cx="20802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AC49146-A169-454D-B532-DD86911F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00" y="473529"/>
            <a:ext cx="822960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Elementi</a:t>
            </a:r>
            <a:r>
              <a:rPr lang="en" dirty="0"/>
              <a:t> Block</a:t>
            </a:r>
            <a:endParaRPr sz="2400" dirty="0"/>
          </a:p>
        </p:txBody>
      </p:sp>
      <p:sp>
        <p:nvSpPr>
          <p:cNvPr id="291" name="Google Shape;291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" sz="3200" dirty="0"/>
              <a:t>Si </a:t>
            </a:r>
            <a:r>
              <a:rPr lang="en" sz="3200" dirty="0" err="1"/>
              <a:t>estendono</a:t>
            </a:r>
            <a:r>
              <a:rPr lang="en" sz="3200" dirty="0"/>
              <a:t> </a:t>
            </a:r>
            <a:r>
              <a:rPr lang="en" sz="3200" dirty="0" err="1"/>
              <a:t>su</a:t>
            </a:r>
            <a:r>
              <a:rPr lang="en" sz="3200" dirty="0"/>
              <a:t> </a:t>
            </a:r>
            <a:r>
              <a:rPr lang="en" sz="3200" dirty="0" err="1"/>
              <a:t>tutta</a:t>
            </a:r>
            <a:r>
              <a:rPr lang="en" sz="3200" dirty="0"/>
              <a:t> la </a:t>
            </a:r>
            <a:r>
              <a:rPr lang="en" sz="3200" dirty="0" err="1"/>
              <a:t>larghezza</a:t>
            </a:r>
            <a:r>
              <a:rPr lang="en" sz="3200" dirty="0"/>
              <a:t> </a:t>
            </a:r>
            <a:r>
              <a:rPr lang="en" sz="3200" dirty="0" err="1"/>
              <a:t>della</a:t>
            </a:r>
            <a:r>
              <a:rPr lang="en" sz="3200" dirty="0"/>
              <a:t> </a:t>
            </a:r>
            <a:r>
              <a:rPr lang="en" sz="3200" dirty="0" err="1"/>
              <a:t>pagina</a:t>
            </a:r>
            <a:endParaRPr sz="3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" sz="3200" dirty="0" err="1"/>
              <a:t>Fluiscono</a:t>
            </a:r>
            <a:r>
              <a:rPr lang="en" sz="3200" dirty="0"/>
              <a:t> </a:t>
            </a:r>
            <a:r>
              <a:rPr lang="en" sz="3200" dirty="0" err="1"/>
              <a:t>dall'alto</a:t>
            </a:r>
            <a:r>
              <a:rPr lang="en" sz="3200" dirty="0"/>
              <a:t> al basso</a:t>
            </a:r>
            <a:endParaRPr sz="3200" dirty="0"/>
          </a:p>
        </p:txBody>
      </p:sp>
      <p:sp>
        <p:nvSpPr>
          <p:cNvPr id="7" name="Google Shape;276;p41">
            <a:extLst>
              <a:ext uri="{FF2B5EF4-FFF2-40B4-BE49-F238E27FC236}">
                <a16:creationId xmlns:a16="http://schemas.microsoft.com/office/drawing/2014/main" id="{71EB0D16-3BEE-D145-A13E-B6640EDE8FEF}"/>
              </a:ext>
            </a:extLst>
          </p:cNvPr>
          <p:cNvSpPr txBox="1"/>
          <p:nvPr/>
        </p:nvSpPr>
        <p:spPr>
          <a:xfrm>
            <a:off x="1731600" y="5555425"/>
            <a:ext cx="4364400" cy="1260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h1 {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 border: 5px solid red;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267;p40">
            <a:extLst>
              <a:ext uri="{FF2B5EF4-FFF2-40B4-BE49-F238E27FC236}">
                <a16:creationId xmlns:a16="http://schemas.microsoft.com/office/drawing/2014/main" id="{534747E5-BC1A-BE41-ABD2-37F997D379F6}"/>
              </a:ext>
            </a:extLst>
          </p:cNvPr>
          <p:cNvSpPr txBox="1"/>
          <p:nvPr/>
        </p:nvSpPr>
        <p:spPr>
          <a:xfrm>
            <a:off x="285482" y="3762884"/>
            <a:ext cx="6097200" cy="1648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Informazioni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Paolo &lt;/h1&gt;</a:t>
            </a:r>
            <a:endParaRPr sz="24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Gli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piace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il 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&gt;rugby&lt;/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7F4798-0AF7-C64B-9D89-7CAE96AF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54" y="3499521"/>
            <a:ext cx="4468777" cy="33584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06C4868-B881-8C41-BDE4-D101F56C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7" y="2049710"/>
            <a:ext cx="6348017" cy="4770809"/>
          </a:xfrm>
          <a:prstGeom prst="rect">
            <a:avLst/>
          </a:prstGeom>
        </p:spPr>
      </p:pic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2020050" y="785350"/>
            <a:ext cx="37440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r"/>
            <a:r>
              <a:rPr lang="en" sz="3000" b="1" dirty="0">
                <a:solidFill>
                  <a:srgbClr val="1368F1"/>
                </a:solidFill>
              </a:rPr>
              <a:t>Q: Come cambia </a:t>
            </a:r>
            <a:r>
              <a:rPr lang="en" sz="3000" b="1" dirty="0" err="1">
                <a:solidFill>
                  <a:srgbClr val="1368F1"/>
                </a:solidFill>
              </a:rPr>
              <a:t>nel</a:t>
            </a:r>
            <a:r>
              <a:rPr lang="en" sz="3000" b="1" dirty="0">
                <a:solidFill>
                  <a:srgbClr val="1368F1"/>
                </a:solidFill>
              </a:rPr>
              <a:t> browser?</a:t>
            </a:r>
            <a:endParaRPr sz="3000" b="1" dirty="0">
              <a:solidFill>
                <a:srgbClr val="1368F1"/>
              </a:solidFill>
            </a:endParaRPr>
          </a:p>
        </p:txBody>
      </p:sp>
      <p:sp>
        <p:nvSpPr>
          <p:cNvPr id="300" name="Google Shape;300;p44"/>
          <p:cNvSpPr txBox="1"/>
          <p:nvPr/>
        </p:nvSpPr>
        <p:spPr>
          <a:xfrm>
            <a:off x="6025525" y="338325"/>
            <a:ext cx="4364400" cy="1648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h1 {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border: 5px solid red;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width: 50%;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267;p40">
            <a:extLst>
              <a:ext uri="{FF2B5EF4-FFF2-40B4-BE49-F238E27FC236}">
                <a16:creationId xmlns:a16="http://schemas.microsoft.com/office/drawing/2014/main" id="{69801162-D2EC-5B44-B46F-34828CBDB78F}"/>
              </a:ext>
            </a:extLst>
          </p:cNvPr>
          <p:cNvSpPr txBox="1"/>
          <p:nvPr/>
        </p:nvSpPr>
        <p:spPr>
          <a:xfrm>
            <a:off x="5751900" y="4871176"/>
            <a:ext cx="6097200" cy="1648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Informazioni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Paolo &lt;/h1&gt;</a:t>
            </a:r>
            <a:endParaRPr sz="24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Gli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piace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il 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&gt;rugby&lt;/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1835700" y="2867800"/>
            <a:ext cx="852060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EB4577-78B0-114F-BE06-C74BE6EB4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8" y="0"/>
            <a:ext cx="9134921" cy="65669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Elementi</a:t>
            </a:r>
            <a:r>
              <a:rPr lang="en" dirty="0"/>
              <a:t> Block</a:t>
            </a:r>
            <a:br>
              <a:rPr lang="en" dirty="0"/>
            </a:br>
            <a:endParaRPr sz="2400" dirty="0"/>
          </a:p>
        </p:txBody>
      </p:sp>
      <p:sp>
        <p:nvSpPr>
          <p:cNvPr id="291" name="Google Shape;291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" sz="3200" dirty="0"/>
              <a:t>Si </a:t>
            </a:r>
            <a:r>
              <a:rPr lang="en" sz="3200" dirty="0" err="1"/>
              <a:t>estendono</a:t>
            </a:r>
            <a:r>
              <a:rPr lang="en" sz="3200" dirty="0"/>
              <a:t> </a:t>
            </a:r>
            <a:r>
              <a:rPr lang="en" sz="3200" dirty="0" err="1"/>
              <a:t>su</a:t>
            </a:r>
            <a:r>
              <a:rPr lang="en" sz="3200" dirty="0"/>
              <a:t> </a:t>
            </a:r>
            <a:r>
              <a:rPr lang="en" sz="3200" dirty="0" err="1"/>
              <a:t>tutta</a:t>
            </a:r>
            <a:r>
              <a:rPr lang="en" sz="3200" dirty="0"/>
              <a:t> la </a:t>
            </a:r>
            <a:r>
              <a:rPr lang="en" sz="3200" dirty="0" err="1"/>
              <a:t>larghezza</a:t>
            </a:r>
            <a:r>
              <a:rPr lang="en" sz="3200" dirty="0"/>
              <a:t> </a:t>
            </a:r>
            <a:r>
              <a:rPr lang="en" sz="3200" dirty="0" err="1"/>
              <a:t>della</a:t>
            </a:r>
            <a:r>
              <a:rPr lang="en" sz="3200" dirty="0"/>
              <a:t> </a:t>
            </a:r>
            <a:r>
              <a:rPr lang="en" sz="3200" dirty="0" err="1"/>
              <a:t>pagina</a:t>
            </a:r>
            <a:endParaRPr sz="3200" dirty="0"/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" sz="3200" dirty="0" err="1"/>
              <a:t>Fluiscono</a:t>
            </a:r>
            <a:r>
              <a:rPr lang="en" sz="3200" dirty="0"/>
              <a:t> </a:t>
            </a:r>
            <a:r>
              <a:rPr lang="en" sz="3200" dirty="0" err="1"/>
              <a:t>dall'alto</a:t>
            </a:r>
            <a:r>
              <a:rPr lang="en" sz="3200" dirty="0"/>
              <a:t> al basso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" sz="3200" b="1" dirty="0"/>
              <a:t>Hanno una </a:t>
            </a:r>
            <a:r>
              <a:rPr lang="en" sz="3200" b="1" dirty="0" err="1"/>
              <a:t>larghezza</a:t>
            </a:r>
            <a:r>
              <a:rPr lang="en" sz="3200" b="1" dirty="0"/>
              <a:t> </a:t>
            </a:r>
            <a:r>
              <a:rPr lang="en" sz="3200" b="1" dirty="0" err="1"/>
              <a:t>che</a:t>
            </a:r>
            <a:r>
              <a:rPr lang="en" sz="3200" b="1" dirty="0"/>
              <a:t> </a:t>
            </a:r>
            <a:r>
              <a:rPr lang="en" sz="3200" b="1" dirty="0" err="1"/>
              <a:t>può</a:t>
            </a:r>
            <a:r>
              <a:rPr lang="en" sz="3200" b="1" dirty="0"/>
              <a:t> </a:t>
            </a:r>
            <a:r>
              <a:rPr lang="en" sz="3200" b="1" dirty="0" err="1"/>
              <a:t>essere</a:t>
            </a:r>
            <a:r>
              <a:rPr lang="en" sz="3200" b="1" dirty="0"/>
              <a:t> </a:t>
            </a:r>
            <a:r>
              <a:rPr lang="en" sz="3200" b="1" dirty="0" err="1"/>
              <a:t>modificata</a:t>
            </a:r>
            <a:endParaRPr sz="3200" b="1" dirty="0"/>
          </a:p>
        </p:txBody>
      </p:sp>
      <p:sp>
        <p:nvSpPr>
          <p:cNvPr id="8" name="Google Shape;267;p40">
            <a:extLst>
              <a:ext uri="{FF2B5EF4-FFF2-40B4-BE49-F238E27FC236}">
                <a16:creationId xmlns:a16="http://schemas.microsoft.com/office/drawing/2014/main" id="{534747E5-BC1A-BE41-ABD2-37F997D379F6}"/>
              </a:ext>
            </a:extLst>
          </p:cNvPr>
          <p:cNvSpPr txBox="1"/>
          <p:nvPr/>
        </p:nvSpPr>
        <p:spPr>
          <a:xfrm>
            <a:off x="285482" y="3762884"/>
            <a:ext cx="6097200" cy="1648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Informazioni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Paolo &lt;/h1&gt;</a:t>
            </a:r>
            <a:endParaRPr sz="24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Gli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piace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il 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&gt;rugby&lt;/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" name="Google Shape;314;p46">
            <a:extLst>
              <a:ext uri="{FF2B5EF4-FFF2-40B4-BE49-F238E27FC236}">
                <a16:creationId xmlns:a16="http://schemas.microsoft.com/office/drawing/2014/main" id="{AF7AFFC1-48CB-F14D-9145-AAFECD2902A8}"/>
              </a:ext>
            </a:extLst>
          </p:cNvPr>
          <p:cNvSpPr txBox="1"/>
          <p:nvPr/>
        </p:nvSpPr>
        <p:spPr>
          <a:xfrm>
            <a:off x="2064590" y="5390700"/>
            <a:ext cx="3914100" cy="146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h1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border: 5px solid red;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width: 50%;</a:t>
            </a:r>
            <a:endParaRPr sz="20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80D6291-F191-FF4D-819B-80753DD2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207" y="3720021"/>
            <a:ext cx="4365050" cy="31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8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Elementi</a:t>
            </a:r>
            <a:r>
              <a:rPr lang="en" dirty="0"/>
              <a:t> Inline</a:t>
            </a:r>
            <a:endParaRPr dirty="0"/>
          </a:p>
        </p:txBody>
      </p:sp>
      <p:sp>
        <p:nvSpPr>
          <p:cNvPr id="322" name="Google Shape;322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SzPts val="1100"/>
              <a:buNone/>
            </a:pPr>
            <a:r>
              <a:rPr lang="en" b="1" u="sng" dirty="0" err="1"/>
              <a:t>Esempi</a:t>
            </a:r>
            <a:r>
              <a:rPr lang="en" b="1" u="sng" dirty="0"/>
              <a:t>: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&lt;a&gt;, &lt;</a:t>
            </a:r>
            <a:r>
              <a:rPr lang="en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&gt;, &lt;strong&gt;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dirty="0" err="1"/>
              <a:t>Occupano</a:t>
            </a:r>
            <a:r>
              <a:rPr lang="en" dirty="0"/>
              <a:t> la </a:t>
            </a:r>
            <a:r>
              <a:rPr lang="en" dirty="0" err="1"/>
              <a:t>larghezza</a:t>
            </a:r>
            <a:r>
              <a:rPr lang="en" dirty="0"/>
              <a:t> </a:t>
            </a:r>
            <a:r>
              <a:rPr lang="en" dirty="0" err="1"/>
              <a:t>necessaria</a:t>
            </a:r>
            <a:r>
              <a:rPr lang="en" dirty="0"/>
              <a:t> a </a:t>
            </a:r>
            <a:r>
              <a:rPr lang="en" dirty="0" err="1"/>
              <a:t>visualizzare</a:t>
            </a:r>
            <a:r>
              <a:rPr lang="en" dirty="0"/>
              <a:t> il </a:t>
            </a:r>
            <a:r>
              <a:rPr lang="en" dirty="0" err="1"/>
              <a:t>contenuto</a:t>
            </a:r>
            <a:endParaRPr lang="en"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it-IT" dirty="0"/>
              <a:t>Fluiscono da sinistra a destra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>
                <a:solidFill>
                  <a:srgbClr val="FF0000"/>
                </a:solidFill>
              </a:rPr>
              <a:t>Non </a:t>
            </a:r>
            <a:r>
              <a:rPr lang="en" b="1" dirty="0" err="1">
                <a:solidFill>
                  <a:srgbClr val="FF0000"/>
                </a:solidFill>
              </a:rPr>
              <a:t>si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possono</a:t>
            </a:r>
            <a:r>
              <a:rPr lang="en" dirty="0"/>
              <a:t>  </a:t>
            </a:r>
            <a:r>
              <a:rPr lang="en" dirty="0" err="1"/>
              <a:t>modificare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/>
              <a:t> 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>
                <a:solidFill>
                  <a:srgbClr val="FF0000"/>
                </a:solidFill>
              </a:rPr>
              <a:t>Non </a:t>
            </a:r>
            <a:r>
              <a:rPr lang="en" b="1" dirty="0" err="1">
                <a:solidFill>
                  <a:srgbClr val="FF0000"/>
                </a:solidFill>
              </a:rPr>
              <a:t>si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possono</a:t>
            </a:r>
            <a:r>
              <a:rPr lang="en" dirty="0"/>
              <a:t> </a:t>
            </a:r>
            <a:r>
              <a:rPr lang="en" dirty="0" err="1"/>
              <a:t>avere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block come </a:t>
            </a:r>
            <a:r>
              <a:rPr lang="en" dirty="0" err="1"/>
              <a:t>figli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>
                <a:solidFill>
                  <a:srgbClr val="FF0000"/>
                </a:solidFill>
              </a:rPr>
              <a:t>Non </a:t>
            </a:r>
            <a:r>
              <a:rPr lang="en" b="1" dirty="0" err="1">
                <a:solidFill>
                  <a:srgbClr val="FF0000"/>
                </a:solidFill>
              </a:rPr>
              <a:t>è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possibile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modificarne</a:t>
            </a:r>
            <a:r>
              <a:rPr lang="en" b="1" dirty="0">
                <a:solidFill>
                  <a:srgbClr val="FF0000"/>
                </a:solidFill>
              </a:rPr>
              <a:t> il </a:t>
            </a:r>
            <a:r>
              <a:rPr lang="en" b="1" dirty="0" err="1">
                <a:solidFill>
                  <a:srgbClr val="FF0000"/>
                </a:solidFill>
              </a:rPr>
              <a:t>flusso</a:t>
            </a:r>
            <a:endParaRPr lang="it-IT" b="1" dirty="0"/>
          </a:p>
        </p:txBody>
      </p:sp>
      <p:sp>
        <p:nvSpPr>
          <p:cNvPr id="323" name="Google Shape;323;p47"/>
          <p:cNvSpPr/>
          <p:nvPr/>
        </p:nvSpPr>
        <p:spPr>
          <a:xfrm>
            <a:off x="8172875" y="3865081"/>
            <a:ext cx="3245400" cy="2390400"/>
          </a:xfrm>
          <a:prstGeom prst="roundRect">
            <a:avLst>
              <a:gd name="adj" fmla="val 555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24" name="Google Shape;324;p47"/>
          <p:cNvSpPr/>
          <p:nvPr/>
        </p:nvSpPr>
        <p:spPr>
          <a:xfrm>
            <a:off x="8226100" y="4381778"/>
            <a:ext cx="17430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325" name="Google Shape;325;p47" descr="Screen Shot 2016-02-17 at 11.13.37 PM.png"/>
          <p:cNvPicPr preferRelativeResize="0"/>
          <p:nvPr/>
        </p:nvPicPr>
        <p:blipFill rotWithShape="1">
          <a:blip r:embed="rId3">
            <a:alphaModFix/>
          </a:blip>
          <a:srcRect r="34580"/>
          <a:stretch/>
        </p:blipFill>
        <p:spPr>
          <a:xfrm>
            <a:off x="8179850" y="3857306"/>
            <a:ext cx="3206187" cy="17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47"/>
          <p:cNvCxnSpPr/>
          <p:nvPr/>
        </p:nvCxnSpPr>
        <p:spPr>
          <a:xfrm>
            <a:off x="8784700" y="3586953"/>
            <a:ext cx="2179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" name="Google Shape;327;p47"/>
          <p:cNvSpPr/>
          <p:nvPr/>
        </p:nvSpPr>
        <p:spPr>
          <a:xfrm>
            <a:off x="10080175" y="4381291"/>
            <a:ext cx="11694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9042200" y="4576028"/>
            <a:ext cx="17430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29" name="Google Shape;329;p47"/>
          <p:cNvSpPr/>
          <p:nvPr/>
        </p:nvSpPr>
        <p:spPr>
          <a:xfrm>
            <a:off x="8242013" y="4576991"/>
            <a:ext cx="6732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Esempio</a:t>
            </a:r>
            <a:r>
              <a:rPr lang="en" dirty="0"/>
              <a:t>: Inline</a:t>
            </a:r>
            <a:endParaRPr dirty="0"/>
          </a:p>
        </p:txBody>
      </p:sp>
      <p:sp>
        <p:nvSpPr>
          <p:cNvPr id="336" name="Google Shape;336;p48"/>
          <p:cNvSpPr txBox="1"/>
          <p:nvPr/>
        </p:nvSpPr>
        <p:spPr>
          <a:xfrm>
            <a:off x="769138" y="4460995"/>
            <a:ext cx="10653724" cy="2266375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&lt;body&gt;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&lt;strong&gt;Risorse utili:&lt;/strong&gt;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https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jsbin.com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"&gt;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JsBin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https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developer.mozilla.org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/en-US/"&gt;MDN&lt;/a&gt;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google.com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"&gt;Google&lt;/a&gt;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22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DA49782-63BB-0949-A523-E467D012E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003" y="924853"/>
            <a:ext cx="6437993" cy="428924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2020050" y="785350"/>
            <a:ext cx="37440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r"/>
            <a:r>
              <a:rPr lang="en" sz="3000" b="1" dirty="0">
                <a:solidFill>
                  <a:srgbClr val="1368F1"/>
                </a:solidFill>
              </a:rPr>
              <a:t>Q: come </a:t>
            </a:r>
            <a:r>
              <a:rPr lang="en" sz="3000" b="1" dirty="0" err="1">
                <a:solidFill>
                  <a:srgbClr val="1368F1"/>
                </a:solidFill>
              </a:rPr>
              <a:t>appare</a:t>
            </a:r>
            <a:r>
              <a:rPr lang="en" sz="3000" b="1" dirty="0">
                <a:solidFill>
                  <a:srgbClr val="1368F1"/>
                </a:solidFill>
              </a:rPr>
              <a:t> </a:t>
            </a:r>
            <a:r>
              <a:rPr lang="en" sz="3000" b="1" dirty="0" err="1">
                <a:solidFill>
                  <a:srgbClr val="1368F1"/>
                </a:solidFill>
              </a:rPr>
              <a:t>nel</a:t>
            </a:r>
            <a:r>
              <a:rPr lang="en" sz="3000" b="1" dirty="0">
                <a:solidFill>
                  <a:srgbClr val="1368F1"/>
                </a:solidFill>
              </a:rPr>
              <a:t> browser?</a:t>
            </a:r>
            <a:endParaRPr sz="3000" b="1" dirty="0">
              <a:solidFill>
                <a:srgbClr val="1368F1"/>
              </a:solidFill>
            </a:endParaRPr>
          </a:p>
        </p:txBody>
      </p:sp>
      <p:sp>
        <p:nvSpPr>
          <p:cNvPr id="6" name="Google Shape;336;p48">
            <a:extLst>
              <a:ext uri="{FF2B5EF4-FFF2-40B4-BE49-F238E27FC236}">
                <a16:creationId xmlns:a16="http://schemas.microsoft.com/office/drawing/2014/main" id="{2784FADB-139D-9545-B2E0-E148C4F489B5}"/>
              </a:ext>
            </a:extLst>
          </p:cNvPr>
          <p:cNvSpPr txBox="1"/>
          <p:nvPr/>
        </p:nvSpPr>
        <p:spPr>
          <a:xfrm>
            <a:off x="769138" y="4591625"/>
            <a:ext cx="10653724" cy="2266375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&lt;body&gt;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&lt;strong&gt;Risorse utili:&lt;/strong&gt;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https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jsbin.com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"&gt;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JsBin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https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developer.mozilla.org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/en-US/"&gt;MDN&lt;/a&gt;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google.com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"&gt;Google&lt;/a&gt;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22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92CAB28-9B29-9A46-9816-3B97C517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003" y="1055483"/>
            <a:ext cx="6437993" cy="4289241"/>
          </a:xfrm>
          <a:prstGeom prst="rect">
            <a:avLst/>
          </a:prstGeom>
        </p:spPr>
      </p:pic>
      <p:sp>
        <p:nvSpPr>
          <p:cNvPr id="344" name="Google Shape;344;p49"/>
          <p:cNvSpPr txBox="1"/>
          <p:nvPr/>
        </p:nvSpPr>
        <p:spPr>
          <a:xfrm>
            <a:off x="7501029" y="2362953"/>
            <a:ext cx="4364400" cy="1674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strong {</a:t>
            </a: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border: 5px solid red;</a:t>
            </a: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width: 1000px;</a:t>
            </a: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D02EEB3-07BB-8842-955C-11AA84BBE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266700"/>
            <a:ext cx="98933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/>
              <a:t>HTML: </a:t>
            </a:r>
            <a:r>
              <a:rPr lang="en" dirty="0" err="1"/>
              <a:t>struttura</a:t>
            </a:r>
            <a:r>
              <a:rPr lang="en" dirty="0"/>
              <a:t> base di una </a:t>
            </a:r>
            <a:r>
              <a:rPr lang="en" dirty="0" err="1"/>
              <a:t>pagina</a:t>
            </a:r>
            <a:br>
              <a:rPr lang="en" dirty="0"/>
            </a:br>
            <a:r>
              <a:rPr lang="en" sz="1800" dirty="0"/>
              <a:t>(</a:t>
            </a:r>
            <a:r>
              <a:rPr lang="en" sz="1800" dirty="0" err="1"/>
              <a:t>banale</a:t>
            </a:r>
            <a:r>
              <a:rPr lang="en" sz="1800" dirty="0"/>
              <a:t> </a:t>
            </a:r>
            <a:r>
              <a:rPr lang="en" sz="1800" dirty="0" err="1"/>
              <a:t>copia</a:t>
            </a:r>
            <a:r>
              <a:rPr lang="en" sz="1800" dirty="0"/>
              <a:t> e </a:t>
            </a:r>
            <a:r>
              <a:rPr lang="en" sz="1800" dirty="0" err="1"/>
              <a:t>incolla</a:t>
            </a:r>
            <a:r>
              <a:rPr lang="en" sz="1800" dirty="0"/>
              <a:t>)</a:t>
            </a:r>
            <a:endParaRPr dirty="0"/>
          </a:p>
        </p:txBody>
      </p:sp>
      <p:sp>
        <p:nvSpPr>
          <p:cNvPr id="441" name="Google Shape;441;p65"/>
          <p:cNvSpPr txBox="1"/>
          <p:nvPr/>
        </p:nvSpPr>
        <p:spPr>
          <a:xfrm>
            <a:off x="3894050" y="1795475"/>
            <a:ext cx="5706300" cy="3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24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alibri Light" panose="020F0302020204030204" pitchFamily="34" charset="0"/>
              </a:rPr>
              <a:t>     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SIW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24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24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alibri Light" panose="020F0302020204030204" pitchFamily="34" charset="0"/>
              </a:rPr>
              <a:t>      ... </a:t>
            </a:r>
            <a:r>
              <a:rPr lang="it-IT" sz="2400" dirty="0">
                <a:latin typeface="Calibri Light" panose="020F0302020204030204" pitchFamily="34" charset="0"/>
              </a:rPr>
              <a:t>C</a:t>
            </a:r>
            <a:r>
              <a:rPr lang="en" sz="2400" dirty="0" err="1">
                <a:latin typeface="Calibri Light" panose="020F0302020204030204" pitchFamily="34" charset="0"/>
              </a:rPr>
              <a:t>ontenuti</a:t>
            </a:r>
            <a:r>
              <a:rPr lang="en" sz="2400" dirty="0">
                <a:latin typeface="Calibri Light" panose="020F0302020204030204" pitchFamily="34" charset="0"/>
              </a:rPr>
              <a:t> </a:t>
            </a:r>
            <a:r>
              <a:rPr lang="en" sz="2400" dirty="0" err="1">
                <a:latin typeface="Calibri Light" panose="020F0302020204030204" pitchFamily="34" charset="0"/>
              </a:rPr>
              <a:t>della</a:t>
            </a:r>
            <a:r>
              <a:rPr lang="en" sz="2400" dirty="0">
                <a:latin typeface="Calibri Light" panose="020F0302020204030204" pitchFamily="34" charset="0"/>
              </a:rPr>
              <a:t> </a:t>
            </a:r>
            <a:r>
              <a:rPr lang="en" sz="2400" dirty="0" err="1">
                <a:latin typeface="Calibri Light" panose="020F0302020204030204" pitchFamily="34" charset="0"/>
              </a:rPr>
              <a:t>pagina</a:t>
            </a:r>
            <a:r>
              <a:rPr lang="en" sz="2400" dirty="0">
                <a:latin typeface="Calibri Light" panose="020F0302020204030204" pitchFamily="34" charset="0"/>
              </a:rPr>
              <a:t>...</a:t>
            </a:r>
            <a:endParaRPr sz="2400" dirty="0">
              <a:latin typeface="Calibri Light" panose="020F0302020204030204" pitchFamily="34" charset="0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24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65"/>
          <p:cNvSpPr/>
          <p:nvPr/>
        </p:nvSpPr>
        <p:spPr>
          <a:xfrm>
            <a:off x="3786800" y="2672375"/>
            <a:ext cx="485700" cy="11385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336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43" name="Google Shape;443;p65"/>
          <p:cNvSpPr/>
          <p:nvPr/>
        </p:nvSpPr>
        <p:spPr>
          <a:xfrm>
            <a:off x="3786800" y="4043975"/>
            <a:ext cx="485700" cy="11385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99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44" name="Google Shape;444;p65"/>
          <p:cNvSpPr txBox="1"/>
          <p:nvPr/>
        </p:nvSpPr>
        <p:spPr>
          <a:xfrm>
            <a:off x="1838975" y="2305800"/>
            <a:ext cx="2043600" cy="15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Metadati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non </a:t>
            </a:r>
          </a:p>
          <a:p>
            <a:r>
              <a:rPr lang="it-IT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ono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visualizzati</a:t>
            </a:r>
            <a:b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dal browser</a:t>
            </a: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45" name="Google Shape;445;p65"/>
          <p:cNvSpPr txBox="1"/>
          <p:nvPr/>
        </p:nvSpPr>
        <p:spPr>
          <a:xfrm>
            <a:off x="1838975" y="4109551"/>
            <a:ext cx="2128500" cy="15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Contenuti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</a:p>
          <a:p>
            <a:r>
              <a:rPr lang="it-IT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isualizzati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nel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browser</a:t>
            </a: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46" name="Google Shape;446;p65"/>
          <p:cNvSpPr/>
          <p:nvPr/>
        </p:nvSpPr>
        <p:spPr>
          <a:xfrm>
            <a:off x="8309025" y="2901350"/>
            <a:ext cx="392700" cy="5235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5F61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447" name="Google Shape;447;p65"/>
          <p:cNvSpPr txBox="1"/>
          <p:nvPr/>
        </p:nvSpPr>
        <p:spPr>
          <a:xfrm>
            <a:off x="8774625" y="2676450"/>
            <a:ext cx="1893300" cy="15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Es. </a:t>
            </a:r>
            <a:r>
              <a:rPr lang="en" sz="2000" b="1" dirty="0">
                <a:latin typeface="Consolas"/>
                <a:ea typeface="Consolas"/>
                <a:cs typeface="Consolas"/>
                <a:sym typeface="Consolas"/>
              </a:rPr>
              <a:t>&lt;title&gt;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appare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nel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titolo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della</a:t>
            </a:r>
            <a:r>
              <a:rPr lang="en" sz="20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0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barra</a:t>
            </a:r>
            <a:endParaRPr sz="20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848322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Gli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Inline </a:t>
            </a:r>
            <a:r>
              <a:rPr lang="en" dirty="0" err="1"/>
              <a:t>ignorano</a:t>
            </a:r>
            <a:r>
              <a:rPr lang="en" dirty="0"/>
              <a:t>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width</a:t>
            </a:r>
            <a:br>
              <a:rPr lang="en" dirty="0"/>
            </a:br>
            <a:r>
              <a:rPr lang="en" sz="1800" dirty="0"/>
              <a:t>non </a:t>
            </a:r>
            <a:r>
              <a:rPr lang="en" sz="1800" dirty="0" err="1"/>
              <a:t>può</a:t>
            </a:r>
            <a:r>
              <a:rPr lang="en" sz="1800" dirty="0"/>
              <a:t> </a:t>
            </a:r>
            <a:r>
              <a:rPr lang="en" sz="1800" dirty="0" err="1"/>
              <a:t>essere</a:t>
            </a:r>
            <a:r>
              <a:rPr lang="en" sz="1800" dirty="0"/>
              <a:t> </a:t>
            </a:r>
            <a:r>
              <a:rPr lang="en" sz="1800" dirty="0" err="1"/>
              <a:t>modificata</a:t>
            </a:r>
            <a:r>
              <a:rPr lang="en" sz="1800" dirty="0"/>
              <a:t> la </a:t>
            </a:r>
            <a:r>
              <a:rPr lang="en" sz="1800" dirty="0" err="1"/>
              <a:t>larghezza</a:t>
            </a:r>
            <a:endParaRPr dirty="0"/>
          </a:p>
          <a:p>
            <a:endParaRPr dirty="0"/>
          </a:p>
        </p:txBody>
      </p:sp>
      <p:sp>
        <p:nvSpPr>
          <p:cNvPr id="356" name="Google Shape;356;p51"/>
          <p:cNvSpPr txBox="1"/>
          <p:nvPr/>
        </p:nvSpPr>
        <p:spPr>
          <a:xfrm>
            <a:off x="7739850" y="1538630"/>
            <a:ext cx="4290900" cy="2054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strong {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border: 5px solid red;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width: 1000px;</a:t>
            </a:r>
            <a:endParaRPr sz="2000" b="1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/* Non </a:t>
            </a:r>
            <a:r>
              <a:rPr lang="en" sz="2000" b="1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funziona</a:t>
            </a:r>
            <a:r>
              <a:rPr lang="en" sz="20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 strong </a:t>
            </a:r>
            <a:r>
              <a:rPr lang="en" sz="2000" b="1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è</a:t>
            </a:r>
            <a:endParaRPr sz="2000" b="1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inline! */</a:t>
            </a:r>
            <a:endParaRPr sz="2000" b="1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1"/>
          <p:cNvSpPr txBox="1">
            <a:spLocks noGrp="1"/>
          </p:cNvSpPr>
          <p:nvPr>
            <p:ph type="body" idx="1"/>
          </p:nvPr>
        </p:nvSpPr>
        <p:spPr>
          <a:xfrm>
            <a:off x="2172725" y="6076000"/>
            <a:ext cx="9426362" cy="1467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it-IT" b="1" dirty="0">
                <a:solidFill>
                  <a:srgbClr val="FF0000"/>
                </a:solidFill>
              </a:rPr>
              <a:t>Non si possono</a:t>
            </a:r>
            <a:r>
              <a:rPr lang="it-IT" dirty="0"/>
              <a:t>  modificare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it-IT" dirty="0"/>
              <a:t> e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it-IT" dirty="0">
                <a:sym typeface="Consolas"/>
              </a:rPr>
              <a:t> (vengono ignorate)</a:t>
            </a:r>
          </a:p>
        </p:txBody>
      </p:sp>
      <p:sp>
        <p:nvSpPr>
          <p:cNvPr id="9" name="Google Shape;336;p48">
            <a:extLst>
              <a:ext uri="{FF2B5EF4-FFF2-40B4-BE49-F238E27FC236}">
                <a16:creationId xmlns:a16="http://schemas.microsoft.com/office/drawing/2014/main" id="{84925937-8D15-AB4F-9B8A-828B2700D002}"/>
              </a:ext>
            </a:extLst>
          </p:cNvPr>
          <p:cNvSpPr txBox="1"/>
          <p:nvPr/>
        </p:nvSpPr>
        <p:spPr>
          <a:xfrm>
            <a:off x="945363" y="3809625"/>
            <a:ext cx="10653724" cy="2266375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&lt;body&gt;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&lt;strong&gt;Risorse utili:&lt;/strong&gt;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https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jsbin.com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"&gt;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JsBin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https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developer.mozilla.org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/en-US/"&gt;MDN&lt;/a&gt;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    &lt;a 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it-IT" sz="2200" b="1" dirty="0" err="1">
                <a:latin typeface="Consolas"/>
                <a:ea typeface="Consolas"/>
                <a:cs typeface="Consolas"/>
                <a:sym typeface="Consolas"/>
              </a:rPr>
              <a:t>google.com</a:t>
            </a:r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"&gt;Google&lt;/a&gt;</a:t>
            </a:r>
          </a:p>
          <a:p>
            <a:r>
              <a:rPr lang="it-IT" sz="2200" b="1" dirty="0">
                <a:latin typeface="Consolas"/>
                <a:ea typeface="Consolas"/>
                <a:cs typeface="Consolas"/>
                <a:sym typeface="Consolas"/>
              </a:rPr>
              <a:t>  &lt;/body&gt;</a:t>
            </a:r>
            <a:endParaRPr sz="22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C03C2FC-9B72-034F-B03E-566ABF3F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03" y="1395456"/>
            <a:ext cx="6837895" cy="455567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Elementi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inline-block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52"/>
          <p:cNvSpPr txBox="1">
            <a:spLocks noGrp="1"/>
          </p:cNvSpPr>
          <p:nvPr>
            <p:ph type="body" idx="1"/>
          </p:nvPr>
        </p:nvSpPr>
        <p:spPr>
          <a:xfrm>
            <a:off x="718457" y="1747775"/>
            <a:ext cx="6210143" cy="45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SzPts val="1100"/>
              <a:buNone/>
            </a:pPr>
            <a:r>
              <a:rPr lang="en" dirty="0" err="1"/>
              <a:t>Esempi</a:t>
            </a:r>
            <a:r>
              <a:rPr lang="en" dirty="0"/>
              <a:t>: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dirty="0">
                <a:solidFill>
                  <a:srgbClr val="000000"/>
                </a:solidFill>
              </a:rPr>
              <a:t>, </a:t>
            </a:r>
            <a:r>
              <a:rPr lang="en" dirty="0" err="1">
                <a:solidFill>
                  <a:srgbClr val="000000"/>
                </a:solidFill>
              </a:rPr>
              <a:t>qualunque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elemento</a:t>
            </a:r>
            <a:r>
              <a:rPr lang="en" dirty="0">
                <a:solidFill>
                  <a:srgbClr val="000000"/>
                </a:solidFill>
              </a:rPr>
              <a:t> con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display: inline-block;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dirty="0"/>
              <a:t>La </a:t>
            </a:r>
            <a:r>
              <a:rPr lang="en" dirty="0" err="1"/>
              <a:t>larghezza</a:t>
            </a:r>
            <a:r>
              <a:rPr lang="en" dirty="0"/>
              <a:t> (width) </a:t>
            </a:r>
            <a:r>
              <a:rPr lang="en" dirty="0" err="1"/>
              <a:t>corrisponde</a:t>
            </a:r>
            <a:r>
              <a:rPr lang="en" dirty="0"/>
              <a:t> </a:t>
            </a:r>
            <a:r>
              <a:rPr lang="en" dirty="0" err="1"/>
              <a:t>alla</a:t>
            </a:r>
            <a:r>
              <a:rPr lang="en" dirty="0"/>
              <a:t> </a:t>
            </a:r>
            <a:r>
              <a:rPr lang="en" dirty="0" err="1"/>
              <a:t>dimensione</a:t>
            </a:r>
            <a:r>
              <a:rPr lang="en" dirty="0"/>
              <a:t> del </a:t>
            </a:r>
            <a:r>
              <a:rPr lang="en" dirty="0" err="1"/>
              <a:t>contenuto</a:t>
            </a:r>
            <a:endParaRPr lang="en"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dirty="0"/>
              <a:t>Il </a:t>
            </a:r>
            <a:r>
              <a:rPr lang="en" dirty="0" err="1"/>
              <a:t>flusso</a:t>
            </a:r>
            <a:r>
              <a:rPr lang="en" dirty="0"/>
              <a:t> e' </a:t>
            </a:r>
            <a:r>
              <a:rPr lang="en" dirty="0" err="1"/>
              <a:t>sulla</a:t>
            </a:r>
            <a:r>
              <a:rPr lang="en" dirty="0"/>
              <a:t> </a:t>
            </a:r>
            <a:r>
              <a:rPr lang="en" dirty="0" err="1"/>
              <a:t>linea</a:t>
            </a:r>
            <a:endParaRPr lang="en"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it-IT" b="1" dirty="0">
                <a:solidFill>
                  <a:srgbClr val="38761D"/>
                </a:solidFill>
              </a:rPr>
              <a:t>Si possono impostare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it-IT" dirty="0"/>
              <a:t> e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width</a:t>
            </a:r>
            <a:endParaRPr lang="it-IT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 err="1">
                <a:solidFill>
                  <a:srgbClr val="38761D"/>
                </a:solidFill>
              </a:rPr>
              <a:t>Può</a:t>
            </a:r>
            <a:r>
              <a:rPr lang="en" dirty="0"/>
              <a:t> </a:t>
            </a:r>
            <a:r>
              <a:rPr lang="en" dirty="0" err="1"/>
              <a:t>avere</a:t>
            </a:r>
            <a:r>
              <a:rPr lang="en" dirty="0"/>
              <a:t> un </a:t>
            </a:r>
            <a:r>
              <a:rPr lang="en" dirty="0" err="1"/>
              <a:t>elemento</a:t>
            </a:r>
            <a:r>
              <a:rPr lang="en" dirty="0"/>
              <a:t> block come </a:t>
            </a:r>
            <a:r>
              <a:rPr lang="en" dirty="0" err="1"/>
              <a:t>figlio</a:t>
            </a:r>
            <a:endParaRPr dirty="0"/>
          </a:p>
          <a:p>
            <a:pPr>
              <a:lnSpc>
                <a:spcPct val="100000"/>
              </a:lnSpc>
              <a:spcBef>
                <a:spcPts val="1000"/>
              </a:spcBef>
              <a:buChar char="-"/>
            </a:pPr>
            <a:r>
              <a:rPr lang="en" b="1" dirty="0" err="1">
                <a:solidFill>
                  <a:srgbClr val="38761D"/>
                </a:solidFill>
              </a:rPr>
              <a:t>Può</a:t>
            </a:r>
            <a:r>
              <a:rPr lang="en" b="1" dirty="0">
                <a:solidFill>
                  <a:srgbClr val="38761D"/>
                </a:solidFill>
              </a:rPr>
              <a:t> </a:t>
            </a:r>
            <a:r>
              <a:rPr lang="en" b="1" dirty="0" err="1">
                <a:solidFill>
                  <a:srgbClr val="38761D"/>
                </a:solidFill>
              </a:rPr>
              <a:t>essere</a:t>
            </a:r>
            <a:r>
              <a:rPr lang="en" b="1" dirty="0">
                <a:solidFill>
                  <a:srgbClr val="38761D"/>
                </a:solidFill>
              </a:rPr>
              <a:t> </a:t>
            </a:r>
            <a:r>
              <a:rPr lang="en" b="1" dirty="0" err="1">
                <a:solidFill>
                  <a:srgbClr val="38761D"/>
                </a:solidFill>
              </a:rPr>
              <a:t>posizionato</a:t>
            </a:r>
            <a:r>
              <a:rPr lang="en" b="1" dirty="0">
                <a:solidFill>
                  <a:srgbClr val="38761D"/>
                </a:solidFill>
              </a:rPr>
              <a:t> </a:t>
            </a:r>
            <a:r>
              <a:rPr lang="en" dirty="0"/>
              <a:t>con opportune </a:t>
            </a:r>
            <a:r>
              <a:rPr lang="en" dirty="0" err="1"/>
              <a:t>proprietà</a:t>
            </a:r>
            <a:r>
              <a:rPr lang="en" dirty="0"/>
              <a:t> CSS (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dirty="0"/>
              <a:t> 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en" dirty="0"/>
              <a:t>)</a:t>
            </a:r>
            <a:endParaRPr b="1" dirty="0"/>
          </a:p>
        </p:txBody>
      </p:sp>
      <p:sp>
        <p:nvSpPr>
          <p:cNvPr id="366" name="Google Shape;366;p52"/>
          <p:cNvSpPr/>
          <p:nvPr/>
        </p:nvSpPr>
        <p:spPr>
          <a:xfrm>
            <a:off x="7049300" y="2920475"/>
            <a:ext cx="3245400" cy="2390400"/>
          </a:xfrm>
          <a:prstGeom prst="roundRect">
            <a:avLst>
              <a:gd name="adj" fmla="val 555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67" name="Google Shape;367;p52"/>
          <p:cNvSpPr/>
          <p:nvPr/>
        </p:nvSpPr>
        <p:spPr>
          <a:xfrm>
            <a:off x="7160275" y="3357550"/>
            <a:ext cx="17430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pic>
        <p:nvPicPr>
          <p:cNvPr id="368" name="Google Shape;368;p52" descr="Screen Shot 2016-02-17 at 11.13.37 PM.png"/>
          <p:cNvPicPr preferRelativeResize="0"/>
          <p:nvPr/>
        </p:nvPicPr>
        <p:blipFill rotWithShape="1">
          <a:blip r:embed="rId3">
            <a:alphaModFix/>
          </a:blip>
          <a:srcRect r="34580"/>
          <a:stretch/>
        </p:blipFill>
        <p:spPr>
          <a:xfrm>
            <a:off x="7068910" y="2949228"/>
            <a:ext cx="3206187" cy="17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52"/>
          <p:cNvCxnSpPr/>
          <p:nvPr/>
        </p:nvCxnSpPr>
        <p:spPr>
          <a:xfrm>
            <a:off x="7718875" y="2562725"/>
            <a:ext cx="2179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" name="Google Shape;370;p52"/>
          <p:cNvSpPr/>
          <p:nvPr/>
        </p:nvSpPr>
        <p:spPr>
          <a:xfrm>
            <a:off x="9014350" y="3357063"/>
            <a:ext cx="11694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7160275" y="4132800"/>
            <a:ext cx="7926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8049200" y="3671700"/>
            <a:ext cx="1169400" cy="577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9314950" y="4132800"/>
            <a:ext cx="270300" cy="11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>
            <a:spLocks noGrp="1"/>
          </p:cNvSpPr>
          <p:nvPr>
            <p:ph type="title"/>
          </p:nvPr>
        </p:nvSpPr>
        <p:spPr>
          <a:xfrm>
            <a:off x="6561800" y="1645350"/>
            <a:ext cx="37440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en" sz="3000" b="1" dirty="0">
                <a:solidFill>
                  <a:srgbClr val="1368F1"/>
                </a:solidFill>
              </a:rPr>
              <a:t>Q: Come </a:t>
            </a:r>
            <a:r>
              <a:rPr lang="en" sz="3000" b="1" dirty="0" err="1">
                <a:solidFill>
                  <a:srgbClr val="1368F1"/>
                </a:solidFill>
              </a:rPr>
              <a:t>appare</a:t>
            </a:r>
            <a:r>
              <a:rPr lang="en" sz="3000" b="1" dirty="0">
                <a:solidFill>
                  <a:srgbClr val="1368F1"/>
                </a:solidFill>
              </a:rPr>
              <a:t> </a:t>
            </a:r>
            <a:r>
              <a:rPr lang="en" sz="3000" b="1" dirty="0" err="1">
                <a:solidFill>
                  <a:srgbClr val="1368F1"/>
                </a:solidFill>
              </a:rPr>
              <a:t>nel</a:t>
            </a:r>
            <a:r>
              <a:rPr lang="en" sz="3000" b="1" dirty="0">
                <a:solidFill>
                  <a:srgbClr val="1368F1"/>
                </a:solidFill>
              </a:rPr>
              <a:t> browser?</a:t>
            </a:r>
            <a:endParaRPr sz="3000" b="1" dirty="0">
              <a:solidFill>
                <a:srgbClr val="1368F1"/>
              </a:solidFill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2072325" y="2923375"/>
            <a:ext cx="7789500" cy="1979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451" y="5019776"/>
            <a:ext cx="1838225" cy="18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3"/>
          <p:cNvSpPr txBox="1"/>
          <p:nvPr/>
        </p:nvSpPr>
        <p:spPr>
          <a:xfrm>
            <a:off x="2534250" y="5413000"/>
            <a:ext cx="48342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http://i.imgur.com/WJToVGv.jpg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= </a:t>
            </a:r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83" name="Google Shape;383;p5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Esempio</a:t>
            </a:r>
            <a:r>
              <a:rPr lang="en" dirty="0"/>
              <a:t>: Inline-block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45097CB-675B-B445-AB6F-C8755906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13" y="0"/>
            <a:ext cx="108835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>
          <a:extLst>
            <a:ext uri="{FF2B5EF4-FFF2-40B4-BE49-F238E27FC236}">
              <a16:creationId xmlns:a16="http://schemas.microsoft.com/office/drawing/2014/main" id="{B4D90FF8-BB5A-1AE2-7562-D2A26123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>
            <a:extLst>
              <a:ext uri="{FF2B5EF4-FFF2-40B4-BE49-F238E27FC236}">
                <a16:creationId xmlns:a16="http://schemas.microsoft.com/office/drawing/2014/main" id="{A06B775F-030B-4889-F5F9-A90CD1FD9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1800" y="1645350"/>
            <a:ext cx="37440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en" sz="3000" b="1" dirty="0">
                <a:solidFill>
                  <a:srgbClr val="1368F1"/>
                </a:solidFill>
              </a:rPr>
              <a:t>Q: Come </a:t>
            </a:r>
            <a:r>
              <a:rPr lang="en" sz="3000" b="1" dirty="0" err="1">
                <a:solidFill>
                  <a:srgbClr val="1368F1"/>
                </a:solidFill>
              </a:rPr>
              <a:t>appare</a:t>
            </a:r>
            <a:r>
              <a:rPr lang="en" sz="3000" b="1" dirty="0">
                <a:solidFill>
                  <a:srgbClr val="1368F1"/>
                </a:solidFill>
              </a:rPr>
              <a:t> </a:t>
            </a:r>
            <a:r>
              <a:rPr lang="en" sz="3000" b="1" dirty="0" err="1">
                <a:solidFill>
                  <a:srgbClr val="1368F1"/>
                </a:solidFill>
              </a:rPr>
              <a:t>nel</a:t>
            </a:r>
            <a:r>
              <a:rPr lang="en" sz="3000" b="1" dirty="0">
                <a:solidFill>
                  <a:srgbClr val="1368F1"/>
                </a:solidFill>
              </a:rPr>
              <a:t> browser?</a:t>
            </a:r>
            <a:endParaRPr sz="3000" b="1" dirty="0">
              <a:solidFill>
                <a:srgbClr val="1368F1"/>
              </a:solidFill>
            </a:endParaRPr>
          </a:p>
        </p:txBody>
      </p:sp>
      <p:sp>
        <p:nvSpPr>
          <p:cNvPr id="379" name="Google Shape;379;p53">
            <a:extLst>
              <a:ext uri="{FF2B5EF4-FFF2-40B4-BE49-F238E27FC236}">
                <a16:creationId xmlns:a16="http://schemas.microsoft.com/office/drawing/2014/main" id="{3E851E88-655E-78D1-871E-F5FB3CE3867B}"/>
              </a:ext>
            </a:extLst>
          </p:cNvPr>
          <p:cNvSpPr txBox="1"/>
          <p:nvPr/>
        </p:nvSpPr>
        <p:spPr>
          <a:xfrm>
            <a:off x="2051500" y="1410900"/>
            <a:ext cx="4290900" cy="1232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img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width: 50px;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3">
            <a:extLst>
              <a:ext uri="{FF2B5EF4-FFF2-40B4-BE49-F238E27FC236}">
                <a16:creationId xmlns:a16="http://schemas.microsoft.com/office/drawing/2014/main" id="{6A9C1DB6-0721-FE34-A1C0-B32046772BA3}"/>
              </a:ext>
            </a:extLst>
          </p:cNvPr>
          <p:cNvSpPr txBox="1"/>
          <p:nvPr/>
        </p:nvSpPr>
        <p:spPr>
          <a:xfrm>
            <a:off x="2072325" y="2923375"/>
            <a:ext cx="7789500" cy="1979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="http://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i.imgur.com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WJToVGv.jpg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1" name="Google Shape;381;p53">
            <a:extLst>
              <a:ext uri="{FF2B5EF4-FFF2-40B4-BE49-F238E27FC236}">
                <a16:creationId xmlns:a16="http://schemas.microsoft.com/office/drawing/2014/main" id="{528DC23B-8C74-0306-BF37-C1F4C29BB7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451" y="5019776"/>
            <a:ext cx="1838225" cy="18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3">
            <a:extLst>
              <a:ext uri="{FF2B5EF4-FFF2-40B4-BE49-F238E27FC236}">
                <a16:creationId xmlns:a16="http://schemas.microsoft.com/office/drawing/2014/main" id="{FC8BF4B9-ED05-D824-7221-83E85F033EC9}"/>
              </a:ext>
            </a:extLst>
          </p:cNvPr>
          <p:cNvSpPr txBox="1"/>
          <p:nvPr/>
        </p:nvSpPr>
        <p:spPr>
          <a:xfrm>
            <a:off x="2534250" y="5413000"/>
            <a:ext cx="48342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http://i.imgur.com/WJToVGv.jpg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= </a:t>
            </a:r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383" name="Google Shape;383;p53">
            <a:extLst>
              <a:ext uri="{FF2B5EF4-FFF2-40B4-BE49-F238E27FC236}">
                <a16:creationId xmlns:a16="http://schemas.microsoft.com/office/drawing/2014/main" id="{4973D8CA-CCAA-031F-E9D2-B8C509559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 err="1"/>
              <a:t>Esempio</a:t>
            </a:r>
            <a:r>
              <a:rPr lang="en" dirty="0"/>
              <a:t>: Inline-block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493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/>
        </p:nvSpPr>
        <p:spPr>
          <a:xfrm>
            <a:off x="1763350" y="4933300"/>
            <a:ext cx="2758800" cy="1284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width: 50px;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55"/>
          <p:cNvSpPr txBox="1">
            <a:spLocks noGrp="1"/>
          </p:cNvSpPr>
          <p:nvPr>
            <p:ph type="body" idx="1"/>
          </p:nvPr>
        </p:nvSpPr>
        <p:spPr>
          <a:xfrm>
            <a:off x="1849500" y="1560250"/>
            <a:ext cx="3395700" cy="3037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b="1" dirty="0">
                <a:solidFill>
                  <a:srgbClr val="38761D"/>
                </a:solidFill>
              </a:rPr>
              <a:t>Si possono impostare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it-IT" dirty="0"/>
              <a:t> e </a:t>
            </a:r>
            <a:r>
              <a:rPr lang="it-IT" dirty="0" err="1">
                <a:latin typeface="Consolas"/>
                <a:ea typeface="Consolas"/>
                <a:cs typeface="Consolas"/>
                <a:sym typeface="Consolas"/>
              </a:rPr>
              <a:t>width</a:t>
            </a:r>
            <a:endParaRPr lang="it-IT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inline-block</a:t>
            </a:r>
            <a:r>
              <a:rPr lang="en" dirty="0">
                <a:ea typeface="Calibri"/>
                <a:sym typeface="Calibri"/>
              </a:rPr>
              <a:t> </a:t>
            </a:r>
            <a:r>
              <a:rPr lang="en" dirty="0" err="1">
                <a:ea typeface="Calibri"/>
                <a:sym typeface="Calibri"/>
              </a:rPr>
              <a:t>scorre</a:t>
            </a:r>
            <a:r>
              <a:rPr lang="en" dirty="0">
                <a:ea typeface="Calibri"/>
                <a:sym typeface="Calibri"/>
              </a:rPr>
              <a:t> da sinistra verso </a:t>
            </a:r>
            <a:r>
              <a:rPr lang="en" dirty="0" err="1">
                <a:ea typeface="Calibri"/>
                <a:sym typeface="Calibri"/>
              </a:rPr>
              <a:t>destra</a:t>
            </a:r>
            <a:endParaRPr dirty="0">
              <a:ea typeface="Calibri"/>
              <a:sym typeface="Calibri"/>
            </a:endParaRPr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Inline-block</a:t>
            </a:r>
            <a:br>
              <a:rPr lang="en" dirty="0"/>
            </a:br>
            <a:r>
              <a:rPr lang="en" sz="1800" dirty="0"/>
              <a:t>Hanno width e height; flows left to right</a:t>
            </a:r>
            <a:endParaRPr sz="1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9529775-F08B-E74D-A3E9-E03B122CD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339" y="1577540"/>
            <a:ext cx="6801248" cy="49333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Ricapitoliamo</a:t>
            </a:r>
            <a:r>
              <a:rPr lang="en" dirty="0"/>
              <a:t> </a:t>
            </a:r>
            <a:endParaRPr dirty="0"/>
          </a:p>
        </p:txBody>
      </p:sp>
      <p:sp>
        <p:nvSpPr>
          <p:cNvPr id="412" name="Google Shape;412;p57"/>
          <p:cNvSpPr txBox="1">
            <a:spLocks noGrp="1"/>
          </p:cNvSpPr>
          <p:nvPr>
            <p:ph type="body" idx="1"/>
          </p:nvPr>
        </p:nvSpPr>
        <p:spPr>
          <a:xfrm>
            <a:off x="805475" y="1372033"/>
            <a:ext cx="9997072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76200" indent="0">
              <a:buSzPts val="2400"/>
              <a:buNone/>
            </a:pPr>
            <a:r>
              <a:rPr lang="en" b="1" dirty="0"/>
              <a:t>block﻿:</a:t>
            </a:r>
            <a:r>
              <a:rPr lang="en" dirty="0"/>
              <a:t> </a:t>
            </a:r>
          </a:p>
          <a:p>
            <a:pPr lvl="1" indent="-381000">
              <a:buSzPts val="2400"/>
              <a:buFont typeface="Arial" panose="020B0604020202020204" pitchFamily="34" charset="0"/>
              <a:buChar char="•"/>
            </a:pPr>
            <a:r>
              <a:rPr lang="en" dirty="0" err="1"/>
              <a:t>scorre</a:t>
            </a:r>
            <a:r>
              <a:rPr lang="en" dirty="0"/>
              <a:t> </a:t>
            </a:r>
            <a:r>
              <a:rPr lang="en" b="1" dirty="0">
                <a:solidFill>
                  <a:srgbClr val="3369E8"/>
                </a:solidFill>
              </a:rPr>
              <a:t>top-to-bottom</a:t>
            </a:r>
            <a:r>
              <a:rPr lang="en" dirty="0"/>
              <a:t>; </a:t>
            </a:r>
          </a:p>
          <a:p>
            <a:pPr lvl="1" indent="-381000">
              <a:buSzPts val="2400"/>
              <a:buFont typeface="Arial" panose="020B0604020202020204" pitchFamily="34" charset="0"/>
              <a:buChar char="•"/>
            </a:pPr>
            <a:r>
              <a:rPr lang="en" b="1" dirty="0" err="1">
                <a:solidFill>
                  <a:srgbClr val="009925"/>
                </a:solidFill>
              </a:rPr>
              <a:t>è</a:t>
            </a:r>
            <a:r>
              <a:rPr lang="en" b="1" dirty="0">
                <a:solidFill>
                  <a:srgbClr val="009925"/>
                </a:solidFill>
              </a:rPr>
              <a:t> </a:t>
            </a:r>
            <a:r>
              <a:rPr lang="en" b="1" dirty="0" err="1">
                <a:solidFill>
                  <a:srgbClr val="009925"/>
                </a:solidFill>
              </a:rPr>
              <a:t>possibile</a:t>
            </a:r>
            <a:r>
              <a:rPr lang="en" b="1" dirty="0">
                <a:solidFill>
                  <a:srgbClr val="009925"/>
                </a:solidFill>
              </a:rPr>
              <a:t> </a:t>
            </a:r>
            <a:r>
              <a:rPr lang="en" b="1" dirty="0" err="1">
                <a:solidFill>
                  <a:srgbClr val="009925"/>
                </a:solidFill>
              </a:rPr>
              <a:t>impostare</a:t>
            </a:r>
            <a:r>
              <a:rPr lang="en" dirty="0"/>
              <a:t>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/>
              <a:t> e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width</a:t>
            </a:r>
          </a:p>
          <a:p>
            <a:pPr lvl="1" indent="-381000">
              <a:buSzPts val="2400"/>
              <a:buFont typeface="Arial" panose="020B0604020202020204" pitchFamily="34" charset="0"/>
              <a:buChar char="•"/>
            </a:pPr>
            <a:r>
              <a:rPr lang="en" b="1" dirty="0" err="1">
                <a:latin typeface="+mj-lt"/>
                <a:cs typeface="Calibri Light" panose="020F0302020204030204" pitchFamily="34" charset="0"/>
                <a:sym typeface="Consolas"/>
              </a:rPr>
              <a:t>Esempi</a:t>
            </a:r>
            <a:r>
              <a:rPr lang="en" b="1" dirty="0">
                <a:latin typeface="+mj-lt"/>
                <a:cs typeface="Calibri Light" panose="020F0302020204030204" pitchFamily="34" charset="0"/>
                <a:sym typeface="Consolas"/>
              </a:rPr>
              <a:t>: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&lt;p&gt;, &lt;h1&gt;, &lt;</a:t>
            </a:r>
            <a:r>
              <a:rPr lang="en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ol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&gt;, &lt;ul&gt;, &lt;table&gt;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76200" indent="0">
              <a:spcBef>
                <a:spcPts val="1000"/>
              </a:spcBef>
              <a:buSzPts val="2400"/>
              <a:buNone/>
            </a:pPr>
            <a:r>
              <a:rPr lang="en" b="1" dirty="0"/>
              <a:t>inline:</a:t>
            </a:r>
            <a:r>
              <a:rPr lang="en" dirty="0"/>
              <a:t> </a:t>
            </a:r>
          </a:p>
          <a:p>
            <a:pPr lvl="1" indent="-38100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" dirty="0" err="1"/>
              <a:t>scorre</a:t>
            </a:r>
            <a:r>
              <a:rPr lang="en" dirty="0"/>
              <a:t> </a:t>
            </a:r>
            <a:r>
              <a:rPr lang="en" b="1" dirty="0">
                <a:solidFill>
                  <a:srgbClr val="9900FF"/>
                </a:solidFill>
              </a:rPr>
              <a:t>left-to-right</a:t>
            </a:r>
            <a:r>
              <a:rPr lang="en" dirty="0"/>
              <a:t>; </a:t>
            </a:r>
          </a:p>
          <a:p>
            <a:pPr lvl="1" indent="-38100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rgbClr val="FF0000"/>
                </a:solidFill>
              </a:rPr>
              <a:t>non </a:t>
            </a:r>
            <a:r>
              <a:rPr lang="en" b="1" dirty="0" err="1">
                <a:solidFill>
                  <a:srgbClr val="FF0000"/>
                </a:solidFill>
              </a:rPr>
              <a:t>è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possibile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impostare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dirty="0">
                <a:solidFill>
                  <a:schemeClr val="dk1"/>
                </a:solidFill>
              </a:rPr>
              <a:t> e </a:t>
            </a:r>
            <a:r>
              <a:rPr lang="en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</a:p>
          <a:p>
            <a:pPr lvl="1" indent="-38100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" b="1" dirty="0" err="1">
                <a:latin typeface="+mj-lt"/>
                <a:cs typeface="Calibri Light" panose="020F0302020204030204" pitchFamily="34" charset="0"/>
                <a:sym typeface="Consolas"/>
              </a:rPr>
              <a:t>Esempi</a:t>
            </a:r>
            <a:r>
              <a:rPr lang="en" b="1" dirty="0">
                <a:latin typeface="+mj-lt"/>
                <a:cs typeface="Calibri Light" panose="020F0302020204030204" pitchFamily="34" charset="0"/>
                <a:sym typeface="Consolas"/>
              </a:rPr>
              <a:t>: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&lt;a&gt;, &lt;</a:t>
            </a:r>
            <a:r>
              <a:rPr lang="en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&gt;, &lt;strong&gt;</a:t>
            </a:r>
            <a:endParaRPr dirty="0"/>
          </a:p>
          <a:p>
            <a:pPr marL="76200" indent="0">
              <a:spcBef>
                <a:spcPts val="1000"/>
              </a:spcBef>
              <a:buSzPts val="2400"/>
              <a:buNone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nline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-block: </a:t>
            </a:r>
          </a:p>
          <a:p>
            <a:pPr lvl="1" indent="-38100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scorre </a:t>
            </a:r>
            <a:r>
              <a:rPr lang="it-IT" dirty="0" err="1">
                <a:solidFill>
                  <a:srgbClr val="99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it-IT" dirty="0">
                <a:solidFill>
                  <a:srgbClr val="99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-to-</a:t>
            </a:r>
            <a:r>
              <a:rPr lang="it-IT" dirty="0" err="1">
                <a:solidFill>
                  <a:srgbClr val="99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r>
              <a:rPr lang="it-IT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 </a:t>
            </a:r>
          </a:p>
          <a:p>
            <a:pPr lvl="1" indent="-38100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992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è possibile impostare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it-IT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it-IT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endParaRPr lang="it-IT" b="1" dirty="0">
              <a:solidFill>
                <a:schemeClr val="dk1"/>
              </a:solidFill>
              <a:latin typeface="Calibri Light" panose="020F0302020204030204" pitchFamily="34" charset="0"/>
              <a:ea typeface="Consolas"/>
              <a:cs typeface="Calibri Light" panose="020F0302020204030204" pitchFamily="34" charset="0"/>
              <a:sym typeface="Consolas"/>
            </a:endParaRPr>
          </a:p>
          <a:p>
            <a:pPr lvl="1" indent="-381000"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  <a:cs typeface="Calibri Light" panose="020F0302020204030204" pitchFamily="34" charset="0"/>
                <a:sym typeface="Consolas"/>
              </a:rPr>
              <a:t>Esempi: </a:t>
            </a:r>
            <a:r>
              <a:rPr lang="it-IT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it-IT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it-IT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>
            <a:spLocks noGrp="1"/>
          </p:cNvSpPr>
          <p:nvPr>
            <p:ph type="body" idx="4294967295"/>
          </p:nvPr>
        </p:nvSpPr>
        <p:spPr>
          <a:xfrm>
            <a:off x="1899101" y="1671578"/>
            <a:ext cx="8229600" cy="45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000000"/>
                </a:solidFill>
              </a:rPr>
              <a:t>Morale </a:t>
            </a:r>
            <a:r>
              <a:rPr lang="en" sz="3000" b="1" dirty="0" err="1">
                <a:solidFill>
                  <a:srgbClr val="000000"/>
                </a:solidFill>
              </a:rPr>
              <a:t>della</a:t>
            </a:r>
            <a:r>
              <a:rPr lang="en" sz="3000" b="1" dirty="0">
                <a:solidFill>
                  <a:srgbClr val="000000"/>
                </a:solidFill>
              </a:rPr>
              <a:t> </a:t>
            </a:r>
            <a:r>
              <a:rPr lang="en" sz="3000" b="1" dirty="0" err="1">
                <a:solidFill>
                  <a:srgbClr val="000000"/>
                </a:solidFill>
              </a:rPr>
              <a:t>storia</a:t>
            </a:r>
            <a:r>
              <a:rPr lang="en" sz="3000" b="1" dirty="0">
                <a:solidFill>
                  <a:srgbClr val="000000"/>
                </a:solidFill>
              </a:rPr>
              <a:t> (</a:t>
            </a:r>
            <a:r>
              <a:rPr lang="en" sz="3000" b="1" dirty="0" err="1">
                <a:solidFill>
                  <a:srgbClr val="000000"/>
                </a:solidFill>
              </a:rPr>
              <a:t>fino</a:t>
            </a:r>
            <a:r>
              <a:rPr lang="en" sz="3000" b="1" dirty="0">
                <a:solidFill>
                  <a:srgbClr val="000000"/>
                </a:solidFill>
              </a:rPr>
              <a:t> a qui):</a:t>
            </a:r>
            <a:endParaRPr sz="3000" b="1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Se il nostro CSS non </a:t>
            </a:r>
            <a:r>
              <a:rPr lang="en" sz="3000" dirty="0" err="1">
                <a:solidFill>
                  <a:srgbClr val="000000"/>
                </a:solidFill>
              </a:rPr>
              <a:t>funziona</a:t>
            </a:r>
            <a:r>
              <a:rPr lang="en" sz="3000" dirty="0">
                <a:solidFill>
                  <a:srgbClr val="000000"/>
                </a:solidFill>
              </a:rPr>
              <a:t>, </a:t>
            </a:r>
            <a:r>
              <a:rPr lang="en" sz="3000" dirty="0" err="1">
                <a:solidFill>
                  <a:srgbClr val="000000"/>
                </a:solidFill>
              </a:rPr>
              <a:t>controlliamo</a:t>
            </a:r>
            <a:r>
              <a:rPr lang="en" sz="3000" dirty="0">
                <a:solidFill>
                  <a:srgbClr val="000000"/>
                </a:solidFill>
              </a:rPr>
              <a:t> se </a:t>
            </a:r>
            <a:r>
              <a:rPr lang="en" sz="3000" dirty="0" err="1">
                <a:solidFill>
                  <a:srgbClr val="000000"/>
                </a:solidFill>
              </a:rPr>
              <a:t>stiamo</a:t>
            </a:r>
            <a:r>
              <a:rPr lang="en" sz="3000" dirty="0">
                <a:solidFill>
                  <a:srgbClr val="000000"/>
                </a:solidFill>
              </a:rPr>
              <a:t> </a:t>
            </a:r>
            <a:r>
              <a:rPr lang="en" sz="3000" dirty="0" err="1">
                <a:solidFill>
                  <a:srgbClr val="000000"/>
                </a:solidFill>
              </a:rPr>
              <a:t>applicando</a:t>
            </a:r>
            <a:r>
              <a:rPr lang="en" sz="3000" dirty="0">
                <a:solidFill>
                  <a:srgbClr val="000000"/>
                </a:solidFill>
              </a:rPr>
              <a:t> </a:t>
            </a:r>
            <a:r>
              <a:rPr lang="en" sz="3000" dirty="0" err="1">
                <a:solidFill>
                  <a:srgbClr val="000000"/>
                </a:solidFill>
              </a:rPr>
              <a:t>proprietà</a:t>
            </a:r>
            <a:r>
              <a:rPr lang="en" sz="3000" dirty="0">
                <a:solidFill>
                  <a:srgbClr val="000000"/>
                </a:solidFill>
              </a:rPr>
              <a:t> block-level ad </a:t>
            </a:r>
            <a:r>
              <a:rPr lang="en" sz="3000" dirty="0" err="1">
                <a:solidFill>
                  <a:srgbClr val="000000"/>
                </a:solidFill>
              </a:rPr>
              <a:t>elementi</a:t>
            </a:r>
            <a:r>
              <a:rPr lang="en" sz="3000" dirty="0">
                <a:solidFill>
                  <a:srgbClr val="000000"/>
                </a:solidFill>
              </a:rPr>
              <a:t> inline</a:t>
            </a:r>
            <a:endParaRPr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</a:rPr>
              <a:t>Gli </a:t>
            </a:r>
            <a:r>
              <a:rPr lang="en" dirty="0" err="1">
                <a:solidFill>
                  <a:srgbClr val="000000"/>
                </a:solidFill>
              </a:rPr>
              <a:t>elementi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neutri</a:t>
            </a:r>
            <a:r>
              <a:rPr lang="en" dirty="0">
                <a:solidFill>
                  <a:srgbClr val="000000"/>
                </a:solidFill>
              </a:rPr>
              <a:t> &lt;div&gt; e &lt;span&gt;</a:t>
            </a:r>
            <a:br>
              <a:rPr lang="en" dirty="0">
                <a:solidFill>
                  <a:srgbClr val="000000"/>
                </a:solidFill>
              </a:rPr>
            </a:br>
            <a:r>
              <a:rPr lang="en" dirty="0">
                <a:solidFill>
                  <a:srgbClr val="000000"/>
                </a:solidFill>
              </a:rPr>
              <a:t>(molto </a:t>
            </a:r>
            <a:r>
              <a:rPr lang="en" dirty="0" err="1">
                <a:solidFill>
                  <a:srgbClr val="000000"/>
                </a:solidFill>
              </a:rPr>
              <a:t>usati</a:t>
            </a:r>
            <a:r>
              <a:rPr lang="en" dirty="0">
                <a:solidFill>
                  <a:srgbClr val="000000"/>
                </a:solidFill>
              </a:rPr>
              <a:t>)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DAF232A-B54B-9363-C59A-EAA02B870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381000">
              <a:spcBef>
                <a:spcPts val="500"/>
              </a:spcBef>
              <a:buSzPts val="2400"/>
              <a:buFont typeface="Consolas"/>
              <a:buChar char="●"/>
            </a:pPr>
            <a:endParaRPr lang="it-IT"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indent="-381000">
              <a:spcBef>
                <a:spcPts val="500"/>
              </a:spcBef>
              <a:buSzPts val="2400"/>
              <a:buFont typeface="Consolas"/>
              <a:buChar char="●"/>
            </a:pPr>
            <a:endParaRPr lang="it-IT" dirty="0">
              <a:latin typeface="Consolas"/>
              <a:ea typeface="Consolas"/>
              <a:cs typeface="Consolas"/>
              <a:sym typeface="Consolas"/>
            </a:endParaRPr>
          </a:p>
          <a:p>
            <a:pPr marL="76200" indent="0">
              <a:spcBef>
                <a:spcPts val="500"/>
              </a:spcBef>
              <a:buSzPts val="2400"/>
              <a:buNone/>
            </a:pPr>
            <a:r>
              <a:rPr lang="it-IT" sz="2800" dirty="0"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it-IT" sz="28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elemento generico </a:t>
            </a:r>
            <a:r>
              <a:rPr lang="it-IT" sz="28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block</a:t>
            </a:r>
            <a:endParaRPr lang="it-IT" sz="28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76200" indent="0">
              <a:spcBef>
                <a:spcPts val="500"/>
              </a:spcBef>
              <a:spcAft>
                <a:spcPts val="500"/>
              </a:spcAft>
              <a:buSzPts val="2400"/>
              <a:buNone/>
            </a:pPr>
            <a:endParaRPr lang="it-IT"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76200" indent="0">
              <a:spcBef>
                <a:spcPts val="500"/>
              </a:spcBef>
              <a:spcAft>
                <a:spcPts val="500"/>
              </a:spcAft>
              <a:buSzPts val="2400"/>
              <a:buNone/>
            </a:pPr>
            <a:r>
              <a:rPr lang="it-IT" sz="28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it-IT" sz="2800" dirty="0" err="1"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it-IT" sz="28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it-IT" sz="28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elemento generico </a:t>
            </a:r>
            <a:r>
              <a:rPr lang="it-IT" sz="28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inline</a:t>
            </a:r>
            <a:endParaRPr lang="it-IT" sz="28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27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1835700" y="2867800"/>
            <a:ext cx="8520600" cy="112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Breve </a:t>
            </a:r>
            <a:r>
              <a:rPr lang="en" dirty="0" err="1"/>
              <a:t>storia</a:t>
            </a:r>
            <a:r>
              <a:rPr lang="en" dirty="0"/>
              <a:t> di HTML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Elementi</a:t>
            </a:r>
            <a:r>
              <a:rPr lang="en" dirty="0"/>
              <a:t> HTML</a:t>
            </a:r>
            <a:endParaRPr dirty="0"/>
          </a:p>
        </p:txBody>
      </p:sp>
      <p:sp>
        <p:nvSpPr>
          <p:cNvPr id="453" name="Google Shape;453;p66"/>
          <p:cNvSpPr txBox="1">
            <a:spLocks noGrp="1"/>
          </p:cNvSpPr>
          <p:nvPr>
            <p:ph type="body" idx="4294967295"/>
          </p:nvPr>
        </p:nvSpPr>
        <p:spPr>
          <a:xfrm>
            <a:off x="838200" y="3925575"/>
            <a:ext cx="10515600" cy="226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Un </a:t>
            </a:r>
            <a:r>
              <a:rPr lang="en" dirty="0" err="1"/>
              <a:t>elemento</a:t>
            </a:r>
            <a:r>
              <a:rPr lang="en" dirty="0"/>
              <a:t> ha tag di </a:t>
            </a:r>
            <a:r>
              <a:rPr lang="en" dirty="0" err="1"/>
              <a:t>inizio</a:t>
            </a:r>
            <a:r>
              <a:rPr lang="en" dirty="0"/>
              <a:t> e fine (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dirty="0"/>
              <a:t> e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&lt;/p&gt;</a:t>
            </a:r>
            <a:r>
              <a:rPr lang="en" dirty="0"/>
              <a:t>)</a:t>
            </a:r>
            <a:endParaRPr dirty="0"/>
          </a:p>
          <a:p>
            <a:pPr lvl="1"/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ontenuto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(content):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tutto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ciò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che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è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tag di </a:t>
            </a:r>
            <a:r>
              <a:rPr lang="e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inizio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 e fine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" dirty="0"/>
              <a:t>Un </a:t>
            </a:r>
            <a:r>
              <a:rPr lang="en" dirty="0" err="1"/>
              <a:t>elemento</a:t>
            </a:r>
            <a:r>
              <a:rPr lang="en" dirty="0"/>
              <a:t> </a:t>
            </a:r>
            <a:r>
              <a:rPr lang="en" dirty="0" err="1"/>
              <a:t>può</a:t>
            </a:r>
            <a:r>
              <a:rPr lang="en" dirty="0"/>
              <a:t> </a:t>
            </a:r>
            <a:r>
              <a:rPr lang="en" dirty="0" err="1"/>
              <a:t>essere</a:t>
            </a:r>
            <a:r>
              <a:rPr lang="en" dirty="0"/>
              <a:t> self-closing (</a:t>
            </a:r>
            <a:r>
              <a:rPr lang="en" b="1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dirty="0"/>
              <a:t>)</a:t>
            </a:r>
            <a:endParaRPr dirty="0"/>
          </a:p>
          <a:p>
            <a:r>
              <a:rPr lang="en" dirty="0"/>
              <a:t>Un </a:t>
            </a:r>
            <a:r>
              <a:rPr lang="en" dirty="0" err="1"/>
              <a:t>elemento</a:t>
            </a:r>
            <a:r>
              <a:rPr lang="en" dirty="0"/>
              <a:t> </a:t>
            </a:r>
            <a:r>
              <a:rPr lang="en" dirty="0" err="1"/>
              <a:t>può</a:t>
            </a:r>
            <a:r>
              <a:rPr lang="en" dirty="0"/>
              <a:t> </a:t>
            </a:r>
            <a:r>
              <a:rPr lang="en" dirty="0" err="1"/>
              <a:t>avere</a:t>
            </a:r>
            <a:r>
              <a:rPr lang="en" dirty="0"/>
              <a:t> </a:t>
            </a:r>
            <a:r>
              <a:rPr lang="en" dirty="0" err="1"/>
              <a:t>attributi</a:t>
            </a:r>
            <a:r>
              <a:rPr lang="en" dirty="0"/>
              <a:t> (</a:t>
            </a:r>
            <a:r>
              <a:rPr lang="en" b="1" dirty="0" err="1"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b="1" dirty="0" err="1">
                <a:latin typeface="Consolas"/>
                <a:ea typeface="Consolas"/>
                <a:cs typeface="Consolas"/>
                <a:sym typeface="Consolas"/>
              </a:rPr>
              <a:t>mia-foto.jpg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dirty="0"/>
              <a:t>)</a:t>
            </a:r>
            <a:endParaRPr dirty="0"/>
          </a:p>
          <a:p>
            <a:r>
              <a:rPr lang="en" dirty="0" err="1"/>
              <a:t>Gli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</a:t>
            </a:r>
            <a:r>
              <a:rPr lang="en" dirty="0" err="1"/>
              <a:t>possono</a:t>
            </a:r>
            <a:r>
              <a:rPr lang="en" dirty="0"/>
              <a:t> </a:t>
            </a:r>
            <a:r>
              <a:rPr lang="en" dirty="0" err="1"/>
              <a:t>contenere</a:t>
            </a:r>
            <a:r>
              <a:rPr lang="en" dirty="0"/>
              <a:t> </a:t>
            </a:r>
            <a:r>
              <a:rPr lang="en" dirty="0" err="1"/>
              <a:t>altri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(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dirty="0"/>
              <a:t> </a:t>
            </a:r>
            <a:r>
              <a:rPr lang="en" dirty="0" err="1"/>
              <a:t>contiene</a:t>
            </a:r>
            <a:r>
              <a:rPr lang="en" dirty="0"/>
              <a:t> </a:t>
            </a:r>
            <a:r>
              <a:rPr lang="en" b="1" dirty="0" err="1"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dirty="0"/>
              <a:t> e </a:t>
            </a:r>
            <a:r>
              <a:rPr lang="en" b="1" dirty="0" err="1"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dirty="0"/>
              <a:t>)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454" name="Google Shape;454;p66"/>
          <p:cNvSpPr txBox="1"/>
          <p:nvPr/>
        </p:nvSpPr>
        <p:spPr>
          <a:xfrm>
            <a:off x="2311125" y="1498875"/>
            <a:ext cx="7743900" cy="24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36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  HTML </a:t>
            </a:r>
            <a:r>
              <a:rPr lang="en" sz="3600" dirty="0" err="1">
                <a:latin typeface="Consolas"/>
                <a:ea typeface="Consolas"/>
                <a:cs typeface="Consolas"/>
                <a:sym typeface="Consolas"/>
              </a:rPr>
              <a:t>è</a:t>
            </a:r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3600" dirty="0" err="1">
                <a:latin typeface="Consolas"/>
                <a:ea typeface="Consolas"/>
                <a:cs typeface="Consolas"/>
                <a:sym typeface="Consolas"/>
              </a:rPr>
              <a:t>divertente</a:t>
            </a:r>
            <a:r>
              <a:rPr lang="en" sz="3600" dirty="0"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b="1" dirty="0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3600" b="1" dirty="0" err="1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mia-foto.png</a:t>
            </a:r>
            <a:r>
              <a:rPr lang="en" sz="3600" b="1" dirty="0">
                <a:solidFill>
                  <a:srgbClr val="009925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3600" b="1" dirty="0">
              <a:solidFill>
                <a:srgbClr val="0099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36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3600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Breve </a:t>
            </a:r>
            <a:r>
              <a:rPr lang="en" dirty="0" err="1"/>
              <a:t>storia</a:t>
            </a:r>
            <a:r>
              <a:rPr lang="en" dirty="0"/>
              <a:t> di HTML</a:t>
            </a:r>
            <a:endParaRPr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1789575" y="3516650"/>
            <a:ext cx="1795800" cy="438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b="1"/>
              <a:t>Tim Berners-Lee</a:t>
            </a:r>
            <a:endParaRPr b="1"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l="53262" r="1457" b="27436"/>
          <a:stretch/>
        </p:blipFill>
        <p:spPr>
          <a:xfrm>
            <a:off x="1932072" y="1797925"/>
            <a:ext cx="1510800" cy="161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3527625" y="1664425"/>
            <a:ext cx="7578600" cy="4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buSzPts val="2400"/>
              <a:buFont typeface="Calibri"/>
              <a:buChar char="-"/>
            </a:pP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1989: Tim Berners Lee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crea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il World Wide Web</a:t>
            </a:r>
            <a:b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</a:b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(WWW: 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pagine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web e </a:t>
            </a:r>
            <a:r>
              <a:rPr lang="en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protocollo</a:t>
            </a:r>
            <a: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HTTP)</a:t>
            </a:r>
            <a:br>
              <a:rPr lang="en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</a:br>
            <a:endParaRPr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457200" indent="-381000">
              <a:buSzPts val="2400"/>
              <a:buFont typeface="Calibri"/>
              <a:buChar char="-"/>
            </a:pP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1994: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viene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creato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il World Wide Web Consortium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914400" lvl="1" indent="-381000">
              <a:buSzPts val="2400"/>
              <a:buFont typeface="Calibri"/>
              <a:buChar char="-"/>
            </a:pP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"W3C": ha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l'obiettivo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di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mantenere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e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sviluppare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gli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standards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alla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base del web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914400" lvl="1" indent="-381000">
              <a:buSzPts val="2400"/>
              <a:buFont typeface="Calibri"/>
              <a:buChar char="-"/>
            </a:pP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Prevede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u="sng" dirty="0">
                <a:solidFill>
                  <a:schemeClr val="hlink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4"/>
              </a:rPr>
              <a:t>molti linguaggi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1371600" lvl="2" indent="-381000">
              <a:buSzPts val="2400"/>
              <a:buFont typeface="Calibri"/>
              <a:buChar char="-"/>
            </a:pP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HTML, CSS, DOM, XML,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etc</a:t>
            </a:r>
            <a:b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</a:b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457200" indent="-381000"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1997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viene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pubblicato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"HTML4"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914400" lvl="1" indent="-381000">
              <a:buSzPts val="2400"/>
              <a:buFont typeface="Calibri"/>
              <a:buChar char="-"/>
            </a:pP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 prima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versione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stabile di HTML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"Degrading gracefully"</a:t>
            </a:r>
            <a:endParaRPr dirty="0"/>
          </a:p>
        </p:txBody>
      </p:sp>
      <p:sp>
        <p:nvSpPr>
          <p:cNvPr id="133" name="Google Shape;133;p24"/>
          <p:cNvSpPr txBox="1"/>
          <p:nvPr/>
        </p:nvSpPr>
        <p:spPr>
          <a:xfrm>
            <a:off x="2306700" y="1722625"/>
            <a:ext cx="78105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 specifica W3C di HTML indica alcuni </a:t>
            </a:r>
            <a:r>
              <a:rPr lang="it-IT" sz="2400" u="sng" dirty="0">
                <a:solidFill>
                  <a:schemeClr val="hlink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  <a:hlinkClick r:id="rId3"/>
              </a:rPr>
              <a:t>design principles</a:t>
            </a:r>
            <a:r>
              <a:rPr lang="it-IT" sz="2400" u="sng" dirty="0">
                <a:solidFill>
                  <a:schemeClr val="hlink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Uno di questi è il cosiddetto </a:t>
            </a:r>
            <a:r>
              <a:rPr lang="it-IT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degrading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it-IT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gracefully</a:t>
            </a:r>
            <a:endParaRPr lang="it-IT"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6646649" y="3237100"/>
            <a:ext cx="3829761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"Una scala mobile non si può mai rompere: al più diventa una scala" </a:t>
            </a:r>
          </a:p>
          <a:p>
            <a:pPr algn="ctr"/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(non si applica a Roma)</a:t>
            </a: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876" y="3099914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306700" y="5380225"/>
            <a:ext cx="78105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Questo è il motivo per cui I browsers fanno di tutto (best-</a:t>
            </a:r>
            <a:r>
              <a:rPr lang="it-IT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effort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 per </a:t>
            </a:r>
            <a:r>
              <a:rPr lang="it-IT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renderizzare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HTML e CSS non-standard ("invalidi").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9071049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Perchè</a:t>
            </a:r>
            <a:r>
              <a:rPr lang="en" dirty="0"/>
              <a:t> non </a:t>
            </a:r>
            <a:r>
              <a:rPr lang="en" dirty="0" err="1"/>
              <a:t>forzare</a:t>
            </a:r>
            <a:r>
              <a:rPr lang="en" dirty="0"/>
              <a:t> "strict HTML"?</a:t>
            </a:r>
            <a:endParaRPr dirty="0"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2306700" y="1560240"/>
            <a:ext cx="75786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/>
              <a:t>Abituati al rigore di un compilatore, troviamo strano che:</a:t>
            </a:r>
          </a:p>
          <a:p>
            <a:pPr>
              <a:buChar char="-"/>
            </a:pPr>
            <a:r>
              <a:rPr lang="it-IT"/>
              <a:t>I Browsers non solo non falliscono quando incontrano HTML/CSS non validi</a:t>
            </a:r>
          </a:p>
          <a:p>
            <a:pPr>
              <a:buChar char="-"/>
            </a:pPr>
            <a:r>
              <a:rPr lang="it-IT"/>
              <a:t>Ma addirittura presentano HTML/CSS apparentemente "corretto"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 b="1"/>
              <a:t>Q: Perchè I browser non respingono HTML/CSS mal scritto?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306699" y="347160"/>
            <a:ext cx="9071049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/>
              <a:t>Perchè non forzare "strict HTML"?</a:t>
            </a:r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2306700" y="1560240"/>
            <a:ext cx="75786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Abituati al rigore di un compilatore, troviamo strano che:</a:t>
            </a:r>
          </a:p>
          <a:p>
            <a:pPr>
              <a:buChar char="-"/>
            </a:pPr>
            <a:r>
              <a:rPr lang="it-IT" dirty="0"/>
              <a:t>I Browsers non solo non falliscono quando incontrano HTML/CSS non validi</a:t>
            </a:r>
          </a:p>
          <a:p>
            <a:pPr>
              <a:buChar char="-"/>
            </a:pPr>
            <a:r>
              <a:rPr lang="it-IT" dirty="0"/>
              <a:t>Ma addirittura presentano HTML/CSS apparentemente "corretto"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 err="1"/>
              <a:t>Q</a:t>
            </a:r>
            <a:r>
              <a:rPr lang="it-IT" b="1" dirty="0"/>
              <a:t>: </a:t>
            </a:r>
            <a:r>
              <a:rPr lang="it-IT" b="1" dirty="0" err="1"/>
              <a:t>Perchè</a:t>
            </a:r>
            <a:r>
              <a:rPr lang="it-IT" b="1" dirty="0"/>
              <a:t> I browser non respingono HTML/CSS mal scritto?</a:t>
            </a:r>
          </a:p>
          <a:p>
            <a:pPr marL="0" indent="0">
              <a:buNone/>
            </a:pPr>
            <a:r>
              <a:rPr lang="it-IT" b="1" dirty="0" err="1"/>
              <a:t>R</a:t>
            </a:r>
            <a:r>
              <a:rPr lang="it-IT" b="1" dirty="0"/>
              <a:t>: c'è stato un tentativo per forzare la scrittura di codice HTML/CSS valido… </a:t>
            </a:r>
          </a:p>
        </p:txBody>
      </p:sp>
    </p:spTree>
    <p:extLst>
      <p:ext uri="{BB962C8B-B14F-4D97-AF65-F5344CB8AC3E}">
        <p14:creationId xmlns:p14="http://schemas.microsoft.com/office/powerpoint/2010/main" val="3712443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7764600" y="1223075"/>
            <a:ext cx="2903400" cy="5634900"/>
          </a:xfrm>
          <a:prstGeom prst="rect">
            <a:avLst/>
          </a:prstGeom>
          <a:solidFill>
            <a:srgbClr val="976829">
              <a:alpha val="19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1524000" y="1223075"/>
            <a:ext cx="2903400" cy="5634900"/>
          </a:xfrm>
          <a:prstGeom prst="rect">
            <a:avLst/>
          </a:prstGeom>
          <a:solidFill>
            <a:srgbClr val="FFED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1835700" y="364767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/>
              <a:t>Il mondo </a:t>
            </a:r>
            <a:r>
              <a:rPr lang="en" b="1" dirty="0" err="1"/>
              <a:t>nel</a:t>
            </a:r>
            <a:r>
              <a:rPr lang="en" b="1" dirty="0"/>
              <a:t> 1997:</a:t>
            </a:r>
            <a:endParaRPr b="1" dirty="0"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425" y="3694794"/>
            <a:ext cx="2317150" cy="17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425" y="1567477"/>
            <a:ext cx="2317150" cy="16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051" y="2185810"/>
            <a:ext cx="14382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 rotWithShape="1">
          <a:blip r:embed="rId6">
            <a:alphaModFix/>
          </a:blip>
          <a:srcRect l="53262" r="1457" b="27436"/>
          <a:stretch/>
        </p:blipFill>
        <p:spPr>
          <a:xfrm>
            <a:off x="2185797" y="3299100"/>
            <a:ext cx="1510800" cy="16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7">
            <a:alphaModFix/>
          </a:blip>
          <a:srcRect l="61316" t="23499" r="18975" b="27059"/>
          <a:stretch/>
        </p:blipFill>
        <p:spPr>
          <a:xfrm>
            <a:off x="8083200" y="1276826"/>
            <a:ext cx="1802100" cy="231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7">
            <a:alphaModFix/>
          </a:blip>
          <a:srcRect l="21168" t="23855" r="59122" b="26703"/>
          <a:stretch/>
        </p:blipFill>
        <p:spPr>
          <a:xfrm>
            <a:off x="8632275" y="2553963"/>
            <a:ext cx="1802100" cy="231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1656285" y="5565500"/>
            <a:ext cx="2569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Gli standards dicono una cosa</a:t>
            </a:r>
          </a:p>
        </p:txBody>
      </p:sp>
      <p:sp>
        <p:nvSpPr>
          <p:cNvPr id="179" name="Google Shape;179;p29"/>
          <p:cNvSpPr txBox="1"/>
          <p:nvPr/>
        </p:nvSpPr>
        <p:spPr>
          <a:xfrm>
            <a:off x="4559685" y="5583001"/>
            <a:ext cx="3131107" cy="127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Ogni browser introduce una nuova bellissima variante</a:t>
            </a:r>
          </a:p>
        </p:txBody>
      </p:sp>
      <p:sp>
        <p:nvSpPr>
          <p:cNvPr id="180" name="Google Shape;180;p29"/>
          <p:cNvSpPr txBox="1"/>
          <p:nvPr/>
        </p:nvSpPr>
        <p:spPr>
          <a:xfrm>
            <a:off x="7764600" y="4838335"/>
            <a:ext cx="29034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 developers scrivono codice non standard (per incapacità o per seguire l'ultima variante).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7764600" y="1223075"/>
            <a:ext cx="2903400" cy="5634900"/>
          </a:xfrm>
          <a:prstGeom prst="rect">
            <a:avLst/>
          </a:prstGeom>
          <a:solidFill>
            <a:srgbClr val="976829">
              <a:alpha val="19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1524000" y="1223075"/>
            <a:ext cx="2903400" cy="5634900"/>
          </a:xfrm>
          <a:prstGeom prst="rect">
            <a:avLst/>
          </a:prstGeom>
          <a:solidFill>
            <a:srgbClr val="FFED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Calibri Light" panose="020F0302020204030204" pitchFamily="34" charset="0"/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1835700" y="364767"/>
            <a:ext cx="8520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/>
              <a:t>Il mondo </a:t>
            </a:r>
            <a:r>
              <a:rPr lang="en" b="1" dirty="0" err="1"/>
              <a:t>nel</a:t>
            </a:r>
            <a:r>
              <a:rPr lang="en" b="1" dirty="0"/>
              <a:t> 1997:</a:t>
            </a:r>
            <a:endParaRPr b="1" dirty="0"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425" y="3694794"/>
            <a:ext cx="2317150" cy="17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425" y="1567477"/>
            <a:ext cx="2317150" cy="16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051" y="2185810"/>
            <a:ext cx="14382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 rotWithShape="1">
          <a:blip r:embed="rId6">
            <a:alphaModFix/>
          </a:blip>
          <a:srcRect l="53262" r="1457" b="27436"/>
          <a:stretch/>
        </p:blipFill>
        <p:spPr>
          <a:xfrm>
            <a:off x="2185797" y="3299100"/>
            <a:ext cx="1510800" cy="16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7">
            <a:alphaModFix/>
          </a:blip>
          <a:srcRect l="61316" t="23499" r="18975" b="27059"/>
          <a:stretch/>
        </p:blipFill>
        <p:spPr>
          <a:xfrm>
            <a:off x="8083200" y="1276826"/>
            <a:ext cx="1802100" cy="231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7">
            <a:alphaModFix/>
          </a:blip>
          <a:srcRect l="21168" t="23855" r="59122" b="26703"/>
          <a:stretch/>
        </p:blipFill>
        <p:spPr>
          <a:xfrm>
            <a:off x="8632275" y="2553963"/>
            <a:ext cx="1802100" cy="231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1656285" y="5565500"/>
            <a:ext cx="2569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Gli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standards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dicono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una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cosa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4559685" y="5583002"/>
            <a:ext cx="3131107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Ogni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browser introduce una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nuova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"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fichissima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"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piccola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variante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7764600" y="4838335"/>
            <a:ext cx="29034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 developers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scrivono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codice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non standard (per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incapacità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 per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seguire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l'ultima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variante</a:t>
            </a:r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).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4" name="Google Shape;197;p30">
            <a:extLst>
              <a:ext uri="{FF2B5EF4-FFF2-40B4-BE49-F238E27FC236}">
                <a16:creationId xmlns:a16="http://schemas.microsoft.com/office/drawing/2014/main" id="{186BDFFF-B287-1544-A7B4-B010597B593C}"/>
              </a:ext>
            </a:extLst>
          </p:cNvPr>
          <p:cNvSpPr/>
          <p:nvPr/>
        </p:nvSpPr>
        <p:spPr>
          <a:xfrm>
            <a:off x="2944575" y="1567475"/>
            <a:ext cx="5904600" cy="45564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Nel 1997, la </a:t>
            </a:r>
            <a:r>
              <a:rPr lang="en" sz="48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confusione</a:t>
            </a:r>
            <a:r>
              <a:rPr lang="en" sz="48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regna </a:t>
            </a:r>
            <a:r>
              <a:rPr lang="en" sz="48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sovrana</a:t>
            </a:r>
            <a:r>
              <a:rPr lang="en" sz="48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!</a:t>
            </a:r>
            <a:endParaRPr sz="48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359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 dirty="0" err="1"/>
              <a:t>Intorno</a:t>
            </a:r>
            <a:r>
              <a:rPr lang="en" b="1" dirty="0"/>
              <a:t> al 2000:</a:t>
            </a:r>
            <a:endParaRPr b="1"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1980800" y="4077713"/>
            <a:ext cx="1680300" cy="438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b="1"/>
              <a:t>W3C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l="53262" r="1457" b="27436"/>
          <a:stretch/>
        </p:blipFill>
        <p:spPr>
          <a:xfrm>
            <a:off x="2065547" y="2342288"/>
            <a:ext cx="1510800" cy="161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4243825" y="1559650"/>
            <a:ext cx="4138200" cy="3713100"/>
          </a:xfrm>
          <a:prstGeom prst="wedgeEllipseCallout">
            <a:avLst>
              <a:gd name="adj1" fmla="val -63306"/>
              <a:gd name="adj2" fmla="val -10751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Oops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"</a:t>
            </a:r>
            <a:r>
              <a:rPr lang="it-IT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degrading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it-IT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gracefully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" è stato un errore!</a:t>
            </a:r>
          </a:p>
          <a:p>
            <a:pPr algn="ctr"/>
            <a:endParaRPr lang="it-IT"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algn="ctr"/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Browsers, smettete di </a:t>
            </a:r>
            <a:r>
              <a:rPr lang="it-IT" sz="2400" dirty="0" err="1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renderizzare</a:t>
            </a:r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pagine non valide.</a:t>
            </a:r>
          </a:p>
        </p:txBody>
      </p:sp>
      <p:sp>
        <p:nvSpPr>
          <p:cNvPr id="206" name="Google Shape;206;p31"/>
          <p:cNvSpPr txBox="1"/>
          <p:nvPr/>
        </p:nvSpPr>
        <p:spPr>
          <a:xfrm>
            <a:off x="3804950" y="5721750"/>
            <a:ext cx="7341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(Raccomandazione W3C: XHTML 1.1)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 dirty="0" err="1"/>
              <a:t>Intorno</a:t>
            </a:r>
            <a:r>
              <a:rPr lang="en" b="1" dirty="0"/>
              <a:t> al 2000</a:t>
            </a:r>
            <a:endParaRPr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1980800" y="4077713"/>
            <a:ext cx="1680300" cy="438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b="1"/>
              <a:t>W3C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l="53262" r="1457" b="27436"/>
          <a:stretch/>
        </p:blipFill>
        <p:spPr>
          <a:xfrm>
            <a:off x="2065547" y="2342288"/>
            <a:ext cx="1510800" cy="16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6475" y="1774150"/>
            <a:ext cx="846850" cy="8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6346275" y="1110650"/>
            <a:ext cx="2085900" cy="1612800"/>
          </a:xfrm>
          <a:prstGeom prst="wedgeEllipseCallout">
            <a:avLst>
              <a:gd name="adj1" fmla="val 89191"/>
              <a:gd name="adj2" fmla="val 2391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Sure whatever</a:t>
            </a:r>
            <a:endParaRPr sz="2400" dirty="0"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150" y="3348675"/>
            <a:ext cx="245745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/>
          <p:nvPr/>
        </p:nvSpPr>
        <p:spPr>
          <a:xfrm>
            <a:off x="4160200" y="2342300"/>
            <a:ext cx="2085900" cy="1612800"/>
          </a:xfrm>
          <a:prstGeom prst="wedgeEllipseCallout">
            <a:avLst>
              <a:gd name="adj1" fmla="val 86438"/>
              <a:gd name="adj2" fmla="val 60525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0000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What?!?!</a:t>
            </a:r>
            <a:endParaRPr sz="2400" dirty="0">
              <a:solidFill>
                <a:srgbClr val="FF0000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2749350" y="4185375"/>
            <a:ext cx="2820000" cy="1612800"/>
          </a:xfrm>
          <a:prstGeom prst="wedgeEllipseCallout">
            <a:avLst>
              <a:gd name="adj1" fmla="val 82548"/>
              <a:gd name="adj2" fmla="val -5334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0000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That would break the internet!</a:t>
            </a:r>
            <a:endParaRPr sz="2400" dirty="0">
              <a:solidFill>
                <a:srgbClr val="FF0000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378" y="4710852"/>
            <a:ext cx="1189575" cy="11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8518350" y="3031275"/>
            <a:ext cx="1899300" cy="1612800"/>
          </a:xfrm>
          <a:prstGeom prst="wedgeEllipseCallout">
            <a:avLst>
              <a:gd name="adj1" fmla="val -58696"/>
              <a:gd name="adj2" fmla="val 70362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0000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We can't do that!</a:t>
            </a:r>
            <a:endParaRPr sz="2400" dirty="0">
              <a:solidFill>
                <a:srgbClr val="FF0000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6951" y="4946650"/>
            <a:ext cx="12954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9042300" y="3833002"/>
            <a:ext cx="975201" cy="97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/>
              <a:t>2004</a:t>
            </a:r>
            <a:r>
              <a:rPr lang="en"/>
              <a:t>: WHATWG formed</a:t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975" y="1696898"/>
            <a:ext cx="2066850" cy="13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 rotWithShape="1">
          <a:blip r:embed="rId5">
            <a:alphaModFix/>
          </a:blip>
          <a:srcRect r="24133"/>
          <a:stretch/>
        </p:blipFill>
        <p:spPr>
          <a:xfrm>
            <a:off x="7838826" y="3902516"/>
            <a:ext cx="1203477" cy="836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8326" y="3936676"/>
            <a:ext cx="767855" cy="76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8286" y="3973500"/>
            <a:ext cx="694205" cy="69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8">
            <a:alphaModFix/>
          </a:blip>
          <a:srcRect l="53262" r="1457" b="27436"/>
          <a:stretch/>
        </p:blipFill>
        <p:spPr>
          <a:xfrm>
            <a:off x="2783047" y="3198488"/>
            <a:ext cx="1510800" cy="161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3851" y="3345638"/>
            <a:ext cx="1168025" cy="11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5275" y="1818139"/>
            <a:ext cx="2586550" cy="187261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1869375" y="4944125"/>
            <a:ext cx="35925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Buttiamo via tutto e ripartiamo da zero con XHTML 1.1</a:t>
            </a:r>
          </a:p>
          <a:p>
            <a:pPr algn="ctr"/>
            <a:r>
              <a:rPr lang="it-IT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(ha rotto circa 64 milioni di  siti web)</a:t>
            </a:r>
          </a:p>
        </p:txBody>
      </p:sp>
      <p:sp>
        <p:nvSpPr>
          <p:cNvPr id="236" name="Google Shape;236;p33"/>
          <p:cNvSpPr txBox="1"/>
          <p:nvPr/>
        </p:nvSpPr>
        <p:spPr>
          <a:xfrm>
            <a:off x="6338500" y="4944125"/>
            <a:ext cx="35925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24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Lavoriamo su HTML5</a:t>
            </a:r>
          </a:p>
          <a:p>
            <a:pPr algn="ctr"/>
            <a:r>
              <a:rPr lang="it-IT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uno standard imperfetto </a:t>
            </a:r>
          </a:p>
          <a:p>
            <a:pPr algn="ctr"/>
            <a:r>
              <a:rPr lang="it-IT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ma realistico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b="1" dirty="0"/>
              <a:t>XHTML: idee di fondo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2493F6-997A-0A45-9D9B-33FCDC34E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XHTML = Riformulazione di HTML 4.0 in XML</a:t>
            </a:r>
          </a:p>
          <a:p>
            <a:pPr lvl="1"/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formato e DTD XML (e non SGML):</a:t>
            </a:r>
          </a:p>
          <a:p>
            <a:pPr lvl="2"/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i documenti XHTML corretti sono alberi validi rispetto ad un DTD XML fissato dal consorzio</a:t>
            </a:r>
          </a:p>
          <a:p>
            <a:pPr lvl="2"/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il DTD descrive quali elementi e quali attributi possono comparire in una pagina XHTML</a:t>
            </a:r>
          </a:p>
          <a:p>
            <a:r>
              <a:rPr lang="it-IT" dirty="0"/>
              <a:t>Il </a:t>
            </a:r>
            <a:r>
              <a:rPr lang="it-IT" dirty="0" err="1"/>
              <a:t>mime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di un documento XHTML formalmente dovrebbe essere: </a:t>
            </a:r>
            <a:br>
              <a:rPr lang="it-IT" dirty="0"/>
            </a:br>
            <a:r>
              <a:rPr lang="it-IT" dirty="0"/>
              <a:t>	</a:t>
            </a:r>
            <a:r>
              <a:rPr lang="it-IT" sz="2000" b="1" dirty="0">
                <a:cs typeface="Courier New" charset="0"/>
              </a:rPr>
              <a:t>Content-</a:t>
            </a:r>
            <a:r>
              <a:rPr lang="it-IT" sz="2000" b="1" dirty="0" err="1">
                <a:cs typeface="Courier New" charset="0"/>
              </a:rPr>
              <a:t>Type</a:t>
            </a:r>
            <a:r>
              <a:rPr lang="it-IT" sz="2000" b="1" dirty="0">
                <a:cs typeface="Courier New" charset="0"/>
              </a:rPr>
              <a:t>: </a:t>
            </a:r>
            <a:r>
              <a:rPr lang="it-IT" sz="2000" b="1" dirty="0" err="1">
                <a:cs typeface="Courier New" charset="0"/>
              </a:rPr>
              <a:t>application</a:t>
            </a:r>
            <a:r>
              <a:rPr lang="it-IT" sz="2000" b="1" dirty="0">
                <a:cs typeface="Courier New" charset="0"/>
              </a:rPr>
              <a:t>/</a:t>
            </a:r>
            <a:r>
              <a:rPr lang="it-IT" sz="2000" b="1" dirty="0" err="1">
                <a:cs typeface="Courier New" charset="0"/>
              </a:rPr>
              <a:t>xhtml+xml</a:t>
            </a:r>
            <a:endParaRPr lang="it-IT" sz="2000" b="1" dirty="0">
              <a:cs typeface="Courier New" charset="0"/>
            </a:endParaRPr>
          </a:p>
          <a:p>
            <a:pPr marL="101600" indent="0"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969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 err="1"/>
              <a:t>Alcuni</a:t>
            </a:r>
            <a:r>
              <a:rPr lang="en" dirty="0"/>
              <a:t> </a:t>
            </a:r>
            <a:r>
              <a:rPr lang="en" dirty="0" err="1"/>
              <a:t>elementi</a:t>
            </a:r>
            <a:r>
              <a:rPr lang="en" dirty="0"/>
              <a:t> HTML</a:t>
            </a:r>
            <a:br>
              <a:rPr lang="en" dirty="0"/>
            </a:br>
            <a:r>
              <a:rPr lang="en" sz="1800" dirty="0"/>
              <a:t>(da </a:t>
            </a:r>
            <a:r>
              <a:rPr lang="en" sz="1800" dirty="0" err="1"/>
              <a:t>usare</a:t>
            </a:r>
            <a:r>
              <a:rPr lang="en" sz="1800" dirty="0"/>
              <a:t> dentro </a:t>
            </a:r>
            <a:r>
              <a:rPr lang="en" sz="1800" b="1" dirty="0">
                <a:latin typeface="Consolas"/>
                <a:ea typeface="Consolas"/>
                <a:cs typeface="Consolas"/>
                <a:sym typeface="Consolas"/>
              </a:rPr>
              <a:t>&lt;body&gt;</a:t>
            </a:r>
            <a:r>
              <a:rPr lang="en" sz="1800" dirty="0"/>
              <a:t>)</a:t>
            </a:r>
            <a:endParaRPr sz="1800" dirty="0"/>
          </a:p>
          <a:p>
            <a:endParaRPr dirty="0"/>
          </a:p>
          <a:p>
            <a:endParaRPr dirty="0"/>
          </a:p>
        </p:txBody>
      </p:sp>
      <p:graphicFrame>
        <p:nvGraphicFramePr>
          <p:cNvPr id="460" name="Google Shape;460;p67"/>
          <p:cNvGraphicFramePr/>
          <p:nvPr>
            <p:extLst>
              <p:ext uri="{D42A27DB-BD31-4B8C-83A1-F6EECF244321}">
                <p14:modId xmlns:p14="http://schemas.microsoft.com/office/powerpoint/2010/main" val="65735955"/>
              </p:ext>
            </p:extLst>
          </p:nvPr>
        </p:nvGraphicFramePr>
        <p:xfrm>
          <a:off x="838200" y="1690688"/>
          <a:ext cx="10515600" cy="4937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Top-level heading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h1, h2, 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</a:rPr>
                        <a:t>...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h6</a:t>
                      </a:r>
                      <a:endParaRPr sz="2400" b="1" dirty="0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&lt;h1&gt;</a:t>
                      </a:r>
                      <a:r>
                        <a:rPr lang="en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Moby Dick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&lt;/h1&gt;</a:t>
                      </a:r>
                      <a:endParaRPr sz="2400" b="0" i="0" dirty="0">
                        <a:latin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Paragraph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&lt;p&gt;</a:t>
                      </a:r>
                      <a:r>
                        <a:rPr lang="en" sz="240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 me Ishmael.</a:t>
                      </a:r>
                      <a:r>
                        <a:rPr lang="en" sz="2400" b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 sz="2400" b="1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Image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2400" b="1" dirty="0" err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img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2400" b="1" dirty="0" err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</a:t>
                      </a:r>
                      <a:r>
                        <a:rPr lang="en" sz="2400" b="1" dirty="0" err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cover.png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/&gt;</a:t>
                      </a:r>
                      <a:endParaRPr sz="2400" b="1" dirty="0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Link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&lt;a </a:t>
                      </a:r>
                      <a:r>
                        <a:rPr lang="en" sz="2400" b="1" dirty="0" err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href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="http://</a:t>
                      </a:r>
                      <a:r>
                        <a:rPr lang="en" sz="2400" b="1" dirty="0" err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google.com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"&gt;</a:t>
                      </a:r>
                      <a:r>
                        <a:rPr lang="en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 here!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&lt;/a&gt;</a:t>
                      </a:r>
                      <a:endParaRPr sz="2400" b="1" dirty="0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Strong (bold)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&lt;strong&gt;</a:t>
                      </a:r>
                      <a:r>
                        <a:rPr lang="en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 BOLD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&lt;/strong&gt;</a:t>
                      </a:r>
                      <a:endParaRPr sz="2400" b="1" dirty="0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Emphasis (italic)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He's my 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2400" b="1" dirty="0" err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em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brother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2400" b="1" dirty="0" err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em</a:t>
                      </a:r>
                      <a:r>
                        <a:rPr lang="en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and all</a:t>
                      </a:r>
                      <a:endParaRPr sz="2400" dirty="0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0" i="0" dirty="0" err="1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Generic</a:t>
                      </a:r>
                      <a:r>
                        <a:rPr lang="it-IT" sz="2400" b="0" i="0" dirty="0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 </a:t>
                      </a:r>
                      <a:r>
                        <a:rPr lang="it-IT" sz="2400" b="0" i="0" dirty="0" err="1">
                          <a:solidFill>
                            <a:srgbClr val="333336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elements</a:t>
                      </a:r>
                      <a:endParaRPr sz="2400" b="0" i="0" dirty="0">
                        <a:solidFill>
                          <a:srgbClr val="333336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&lt;div&gt;</a:t>
                      </a:r>
                      <a:r>
                        <a:rPr lang="it-IT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Questo testo contiene elementi interessanti </a:t>
                      </a:r>
                      <a:r>
                        <a:rPr lang="it-IT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it-IT" sz="2400" b="1" dirty="0" err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it-IT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it-IT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senza</a:t>
                      </a:r>
                      <a:r>
                        <a:rPr lang="it-IT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it-IT" sz="2400" b="1" dirty="0" err="1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it-IT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it-IT" sz="2400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una semantica particolare</a:t>
                      </a:r>
                      <a:r>
                        <a:rPr lang="it-IT" sz="2400" b="1" dirty="0">
                          <a:solidFill>
                            <a:srgbClr val="33333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&lt;/div&gt;</a:t>
                      </a:r>
                      <a:endParaRPr sz="2400" b="1" dirty="0">
                        <a:solidFill>
                          <a:srgbClr val="33333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6019841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 dirty="0"/>
              <a:t>XHTML </a:t>
            </a:r>
            <a:r>
              <a:rPr lang="en" b="1" dirty="0" err="1"/>
              <a:t>nella</a:t>
            </a:r>
            <a:r>
              <a:rPr lang="en" b="1" dirty="0"/>
              <a:t> </a:t>
            </a:r>
            <a:r>
              <a:rPr lang="en" b="1" dirty="0" err="1"/>
              <a:t>pratica</a:t>
            </a:r>
            <a:endParaRPr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2493F6-997A-0A45-9D9B-33FCDC34E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</a:t>
            </a:r>
            <a:r>
              <a:rPr lang="it-IT" dirty="0" err="1"/>
              <a:t>mime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di un documento XHTML formalmente dovrebbe essere: </a:t>
            </a:r>
            <a:br>
              <a:rPr lang="it-IT" dirty="0"/>
            </a:br>
            <a:r>
              <a:rPr lang="it-IT" dirty="0"/>
              <a:t>	</a:t>
            </a:r>
            <a:r>
              <a:rPr lang="it-IT" sz="2000" b="1" dirty="0">
                <a:cs typeface="Courier New" charset="0"/>
              </a:rPr>
              <a:t>Content-</a:t>
            </a:r>
            <a:r>
              <a:rPr lang="it-IT" sz="2000" b="1" dirty="0" err="1">
                <a:cs typeface="Courier New" charset="0"/>
              </a:rPr>
              <a:t>Type</a:t>
            </a:r>
            <a:r>
              <a:rPr lang="it-IT" sz="2000" b="1" dirty="0">
                <a:cs typeface="Courier New" charset="0"/>
              </a:rPr>
              <a:t>: </a:t>
            </a:r>
            <a:r>
              <a:rPr lang="it-IT" sz="2000" b="1" dirty="0" err="1">
                <a:cs typeface="Courier New" charset="0"/>
              </a:rPr>
              <a:t>application</a:t>
            </a:r>
            <a:r>
              <a:rPr lang="it-IT" sz="2000" b="1" dirty="0">
                <a:cs typeface="Courier New" charset="0"/>
              </a:rPr>
              <a:t>/</a:t>
            </a:r>
            <a:r>
              <a:rPr lang="it-IT" sz="2000" b="1" dirty="0" err="1">
                <a:cs typeface="Courier New" charset="0"/>
              </a:rPr>
              <a:t>xhtml+xml</a:t>
            </a:r>
            <a:endParaRPr lang="it-IT" sz="2000" b="1" dirty="0">
              <a:cs typeface="Courier New" charset="0"/>
            </a:endParaRPr>
          </a:p>
          <a:p>
            <a:r>
              <a:rPr lang="it-IT" dirty="0"/>
              <a:t>Nella pratica, nonostante ci si sia iniziati ad uniformare alla sintassi di XHTML, si è continuato ad usare come </a:t>
            </a:r>
            <a:r>
              <a:rPr lang="it-IT" dirty="0" err="1"/>
              <a:t>mime-type</a:t>
            </a:r>
            <a:r>
              <a:rPr lang="it-IT" dirty="0"/>
              <a:t>:</a:t>
            </a:r>
          </a:p>
          <a:p>
            <a:pPr marL="101600" indent="0">
              <a:buNone/>
            </a:pPr>
            <a:r>
              <a:rPr lang="it-IT" sz="2000" b="1" dirty="0">
                <a:cs typeface="Courier New" charset="0"/>
              </a:rPr>
              <a:t>	Content-</a:t>
            </a:r>
            <a:r>
              <a:rPr lang="it-IT" sz="2000" b="1" dirty="0" err="1">
                <a:cs typeface="Courier New" charset="0"/>
              </a:rPr>
              <a:t>Type</a:t>
            </a:r>
            <a:r>
              <a:rPr lang="it-IT" sz="2000" b="1" dirty="0">
                <a:cs typeface="Courier New" charset="0"/>
              </a:rPr>
              <a:t>: text/html</a:t>
            </a:r>
          </a:p>
          <a:p>
            <a:r>
              <a:rPr lang="it-IT" dirty="0"/>
              <a:t>Questo per vari motivi. Il più importante legato alla gestione degli errori: un browser era tenuto ad adottare un approccio "draconiano" con un documento XML, mentre poteva continuare ad essere tollerante con un documento HTML</a:t>
            </a:r>
          </a:p>
          <a:p>
            <a:r>
              <a:rPr lang="it-IT" dirty="0"/>
              <a:t>Tradotto: nella pratica XHTML non è mai esistito!</a:t>
            </a:r>
          </a:p>
          <a:p>
            <a:endParaRPr lang="it-IT" sz="2000" b="1" dirty="0">
              <a:cs typeface="Courier New" charset="0"/>
            </a:endParaRPr>
          </a:p>
          <a:p>
            <a:pPr marL="101600" indent="0"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39424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 b="1"/>
              <a:t>Corriamo al 2021</a:t>
            </a:r>
            <a:endParaRPr lang="it-IT"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238" y="1959678"/>
            <a:ext cx="1868648" cy="123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178" y="1888088"/>
            <a:ext cx="2338511" cy="16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71" y="1888101"/>
            <a:ext cx="1416075" cy="138068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>
            <a:spLocks noGrp="1"/>
          </p:cNvSpPr>
          <p:nvPr>
            <p:ph type="body" idx="1"/>
          </p:nvPr>
        </p:nvSpPr>
        <p:spPr>
          <a:xfrm>
            <a:off x="2306700" y="3704325"/>
            <a:ext cx="7578600" cy="241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1000"/>
              </a:spcBef>
              <a:buChar char="-"/>
            </a:pPr>
            <a:r>
              <a:rPr lang="it-IT"/>
              <a:t>W3C ha rinunciato a XHTML 1.1 nel 2007</a:t>
            </a:r>
          </a:p>
          <a:p>
            <a:pPr>
              <a:spcBef>
                <a:spcPts val="1000"/>
              </a:spcBef>
              <a:buChar char="-"/>
            </a:pPr>
            <a:r>
              <a:rPr lang="it-IT"/>
              <a:t>W3C e WHATWG hanno rapporti amichevoli, ma sono entità separate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body" idx="1"/>
          </p:nvPr>
        </p:nvSpPr>
        <p:spPr>
          <a:xfrm>
            <a:off x="2306700" y="1682075"/>
            <a:ext cx="7578600" cy="502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it-IT" b="1"/>
              <a:t>W3C mantiene </a:t>
            </a:r>
            <a:r>
              <a:rPr lang="it-IT" b="1" u="sng">
                <a:solidFill>
                  <a:schemeClr val="hlink"/>
                </a:solidFill>
                <a:hlinkClick r:id="rId3"/>
              </a:rPr>
              <a:t>HTML5</a:t>
            </a:r>
            <a:r>
              <a:rPr lang="it-IT" b="1"/>
              <a:t>: </a:t>
            </a:r>
          </a:p>
          <a:p>
            <a:pPr>
              <a:buChar char="-"/>
            </a:pPr>
            <a:r>
              <a:rPr lang="it-IT"/>
              <a:t>Versione più stabile dell'HTML WHATWG</a:t>
            </a:r>
          </a:p>
          <a:p>
            <a:pPr>
              <a:buChar char="-"/>
            </a:pPr>
            <a:r>
              <a:rPr lang="it-IT"/>
              <a:t>Di solito copia quello che fa WHATWG</a:t>
            </a:r>
            <a:br>
              <a:rPr lang="it-IT"/>
            </a:br>
            <a:r>
              <a:rPr lang="it-IT"/>
              <a:t>dopo un po' di tempo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 b="1"/>
              <a:t>WHATWG mantiene </a:t>
            </a:r>
            <a:r>
              <a:rPr lang="it-IT" b="1" u="sng">
                <a:solidFill>
                  <a:schemeClr val="hlink"/>
                </a:solidFill>
                <a:hlinkClick r:id="rId4"/>
              </a:rPr>
              <a:t>HTML: The Living Standard</a:t>
            </a:r>
            <a:endParaRPr lang="it-IT" b="1"/>
          </a:p>
          <a:p>
            <a:pPr>
              <a:buChar char="-"/>
            </a:pPr>
            <a:r>
              <a:rPr lang="it-IT"/>
              <a:t>Niente numeri, niente versioni</a:t>
            </a:r>
          </a:p>
          <a:p>
            <a:pPr>
              <a:buChar char="-"/>
            </a:pPr>
            <a:r>
              <a:rPr lang="it-IT"/>
              <a:t>Aggiornato frequentemente (oggi stesso!)</a:t>
            </a:r>
          </a:p>
          <a:p>
            <a:pPr>
              <a:buChar char="-"/>
            </a:pPr>
            <a:r>
              <a:rPr lang="it-IT"/>
              <a:t>La maggior parte dei browsers implementa WHATWG</a:t>
            </a:r>
          </a:p>
          <a:p>
            <a:pPr>
              <a:buChar char="-"/>
            </a:pPr>
            <a:r>
              <a:rPr lang="it-IT"/>
              <a:t>Quindi, non usiamo il termine "HTML5", ma semplicemente HTML</a:t>
            </a: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572" y="3699951"/>
            <a:ext cx="1476515" cy="10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7578600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/>
              <a:t>"HTML5" vs HTML</a:t>
            </a: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2843" y="2133615"/>
            <a:ext cx="1152875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09518" y="4835675"/>
            <a:ext cx="1868626" cy="186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25719" y="1980876"/>
            <a:ext cx="1068975" cy="10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9332306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/>
              <a:t>Cosa abbiamo bisogno di conoscere</a:t>
            </a:r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1"/>
          </p:nvPr>
        </p:nvSpPr>
        <p:spPr>
          <a:xfrm>
            <a:off x="2306699" y="1560240"/>
            <a:ext cx="8104397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b="1" dirty="0" err="1"/>
              <a:t>Q</a:t>
            </a:r>
            <a:r>
              <a:rPr lang="it-IT" b="1" dirty="0"/>
              <a:t>: Chi mi dice quali elementi HTML posso usare?</a:t>
            </a:r>
          </a:p>
          <a:p>
            <a:pPr>
              <a:buChar char="-"/>
            </a:pPr>
            <a:r>
              <a:rPr lang="it-IT" u="sng" dirty="0">
                <a:solidFill>
                  <a:schemeClr val="hlink"/>
                </a:solidFill>
                <a:hlinkClick r:id="rId3"/>
              </a:rPr>
              <a:t>MDN's list of HTML tags</a:t>
            </a:r>
            <a:endParaRPr lang="it-IT" dirty="0"/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 err="1"/>
              <a:t>Q</a:t>
            </a:r>
            <a:r>
              <a:rPr lang="it-IT" b="1" dirty="0"/>
              <a:t>: Come faccio a sapere se un </a:t>
            </a:r>
            <a:r>
              <a:rPr lang="it-IT" b="1" dirty="0" err="1"/>
              <a:t>tag</a:t>
            </a:r>
            <a:r>
              <a:rPr lang="it-IT" b="1" dirty="0"/>
              <a:t> HTML </a:t>
            </a:r>
            <a:r>
              <a:rPr lang="it-IT" dirty="0"/>
              <a:t>(o una proprietà  CSS, o una caratteristica JS) </a:t>
            </a:r>
            <a:r>
              <a:rPr lang="it-IT" b="1" dirty="0"/>
              <a:t>è </a:t>
            </a:r>
            <a:r>
              <a:rPr lang="it-IT" b="1" dirty="0" err="1"/>
              <a:t>impementata</a:t>
            </a:r>
            <a:r>
              <a:rPr lang="it-IT" b="1" dirty="0"/>
              <a:t> da tutti i </a:t>
            </a:r>
            <a:r>
              <a:rPr lang="it-IT" b="1" dirty="0" err="1"/>
              <a:t>browsers</a:t>
            </a:r>
            <a:r>
              <a:rPr lang="it-IT" b="1" dirty="0"/>
              <a:t>?</a:t>
            </a:r>
            <a:endParaRPr lang="it-IT" dirty="0"/>
          </a:p>
          <a:p>
            <a:pPr>
              <a:buChar char="-"/>
            </a:pPr>
            <a:r>
              <a:rPr lang="it-IT" dirty="0"/>
              <a:t>consulta </a:t>
            </a:r>
            <a:r>
              <a:rPr lang="it-IT" u="sng" dirty="0">
                <a:solidFill>
                  <a:schemeClr val="hlink"/>
                </a:solidFill>
                <a:hlinkClick r:id="rId4"/>
              </a:rPr>
              <a:t>caniuse.com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 err="1">
                <a:solidFill>
                  <a:srgbClr val="3369E8"/>
                </a:solidFill>
              </a:rPr>
              <a:t>Q</a:t>
            </a:r>
            <a:r>
              <a:rPr lang="it-IT" b="1" dirty="0">
                <a:solidFill>
                  <a:srgbClr val="3369E8"/>
                </a:solidFill>
              </a:rPr>
              <a:t>: </a:t>
            </a:r>
            <a:r>
              <a:rPr lang="it-IT" b="1" dirty="0" err="1">
                <a:solidFill>
                  <a:srgbClr val="3369E8"/>
                </a:solidFill>
              </a:rPr>
              <a:t>Perchè</a:t>
            </a:r>
            <a:r>
              <a:rPr lang="it-IT" b="1" dirty="0">
                <a:solidFill>
                  <a:srgbClr val="3369E8"/>
                </a:solidFill>
              </a:rPr>
              <a:t> non posso usare HTML/CSS/JavaScript non-standard, anche se funziona in ogni browser?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2306700" y="347160"/>
            <a:ext cx="9332306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it-IT"/>
              <a:t>Cosa abbiamo bisogno di conoscere</a:t>
            </a:r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1"/>
          </p:nvPr>
        </p:nvSpPr>
        <p:spPr>
          <a:xfrm>
            <a:off x="2306699" y="1560240"/>
            <a:ext cx="8104397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b="1"/>
              <a:t>Q: Chi mi dice quali elementi HTML posso usare HTML?</a:t>
            </a:r>
          </a:p>
          <a:p>
            <a:pPr>
              <a:buChar char="-"/>
            </a:pPr>
            <a:r>
              <a:rPr lang="it-IT" u="sng">
                <a:solidFill>
                  <a:schemeClr val="hlink"/>
                </a:solidFill>
                <a:hlinkClick r:id="rId3"/>
              </a:rPr>
              <a:t>MDN's list of HTML tags</a:t>
            </a:r>
            <a:endParaRPr lang="it-IT"/>
          </a:p>
          <a:p>
            <a:pPr marL="0" indent="0">
              <a:buNone/>
            </a:pPr>
            <a:endParaRPr lang="it-IT" b="1"/>
          </a:p>
          <a:p>
            <a:pPr marL="0" indent="0">
              <a:buNone/>
            </a:pPr>
            <a:r>
              <a:rPr lang="it-IT" b="1"/>
              <a:t>Q: Come faccio a sapere se un tag HTML </a:t>
            </a:r>
            <a:r>
              <a:rPr lang="it-IT"/>
              <a:t>(o una proprietà  CSS, o una caratteristica JS) </a:t>
            </a:r>
            <a:r>
              <a:rPr lang="it-IT" b="1"/>
              <a:t>è impementata da tutti i browsers?</a:t>
            </a:r>
            <a:endParaRPr lang="it-IT"/>
          </a:p>
          <a:p>
            <a:pPr>
              <a:buChar char="-"/>
            </a:pPr>
            <a:r>
              <a:rPr lang="it-IT"/>
              <a:t>consulta </a:t>
            </a:r>
            <a:r>
              <a:rPr lang="it-IT" u="sng">
                <a:solidFill>
                  <a:schemeClr val="hlink"/>
                </a:solidFill>
                <a:hlinkClick r:id="rId4"/>
              </a:rPr>
              <a:t>caniuse.com</a:t>
            </a:r>
            <a:endParaRPr lang="it-IT"/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 b="1">
                <a:solidFill>
                  <a:srgbClr val="3369E8"/>
                </a:solidFill>
              </a:rPr>
              <a:t>Q: Perchè non posso usare HTML/CSS/JavaScript non-standard, anche se funziona in ogni browser?</a:t>
            </a:r>
          </a:p>
          <a:p>
            <a:pPr>
              <a:buChar char="-"/>
            </a:pPr>
            <a:r>
              <a:rPr lang="it-IT"/>
              <a:t>Perchè  non è garantito che funzioni nel futuro</a:t>
            </a:r>
          </a:p>
          <a:p>
            <a:pPr>
              <a:buChar char="-"/>
            </a:pPr>
            <a:r>
              <a:rPr lang="it-IT"/>
              <a:t>Perchè  non è garantito che funzioni su tutti gli "user agents" (non solo browsers)</a:t>
            </a:r>
            <a:br>
              <a:rPr lang="it-IT"/>
            </a:br>
            <a:endParaRPr lang="it-IT"/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68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DD846D-3F1E-E63B-E382-14D7FFB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Percorsi</a:t>
            </a:r>
            <a:r>
              <a:rPr lang="en-US" dirty="0"/>
              <a:t> </a:t>
            </a:r>
            <a:r>
              <a:rPr lang="en-US" dirty="0" err="1"/>
              <a:t>assoluti</a:t>
            </a:r>
            <a:r>
              <a:rPr lang="en-US" dirty="0"/>
              <a:t> e </a:t>
            </a:r>
            <a:r>
              <a:rPr lang="en-US" dirty="0" err="1"/>
              <a:t>percorsi</a:t>
            </a:r>
            <a:r>
              <a:rPr lang="en-US" dirty="0"/>
              <a:t> </a:t>
            </a:r>
            <a:r>
              <a:rPr lang="en-US" dirty="0" err="1"/>
              <a:t>relativi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DC8DD5-8EFC-2BF9-5E9B-943210FD7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attributi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dirty="0"/>
              <a:t> (</a:t>
            </a:r>
            <a:r>
              <a:rPr lang="en-US" dirty="0" err="1"/>
              <a:t>dell'elemento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/>
              <a:t>) 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/>
              <a:t> (</a:t>
            </a:r>
            <a:r>
              <a:rPr lang="en-US" dirty="0" err="1"/>
              <a:t>dell'elemento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dirty="0"/>
              <a:t>)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riferimenti</a:t>
            </a:r>
            <a:r>
              <a:rPr lang="en-US" dirty="0"/>
              <a:t> a </a:t>
            </a:r>
            <a:r>
              <a:rPr lang="en-US" dirty="0" err="1"/>
              <a:t>risorse</a:t>
            </a:r>
            <a:r>
              <a:rPr lang="en-US" dirty="0"/>
              <a:t> Web, </a:t>
            </a:r>
            <a:r>
              <a:rPr lang="en-US" dirty="0" err="1"/>
              <a:t>quindi</a:t>
            </a:r>
            <a:r>
              <a:rPr lang="en-US" dirty="0"/>
              <a:t> URL. </a:t>
            </a:r>
            <a:br>
              <a:rPr lang="en-US" dirty="0"/>
            </a:b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esprimerli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:</a:t>
            </a:r>
          </a:p>
          <a:p>
            <a:r>
              <a:rPr lang="en-US" dirty="0"/>
              <a:t>un </a:t>
            </a:r>
            <a:r>
              <a:rPr lang="en-US" dirty="0" err="1"/>
              <a:t>percorso</a:t>
            </a:r>
            <a:r>
              <a:rPr lang="en-US" dirty="0"/>
              <a:t> </a:t>
            </a:r>
            <a:r>
              <a:rPr lang="en-US" dirty="0" err="1"/>
              <a:t>assoluto</a:t>
            </a:r>
            <a:r>
              <a:rPr lang="en-US" dirty="0"/>
              <a:t>: </a:t>
            </a:r>
            <a:r>
              <a:rPr lang="en-US" dirty="0" err="1"/>
              <a:t>specifica</a:t>
            </a:r>
            <a:r>
              <a:rPr lang="en-US" dirty="0"/>
              <a:t> </a:t>
            </a:r>
            <a:r>
              <a:rPr lang="en-US" dirty="0" err="1"/>
              <a:t>protocollo</a:t>
            </a:r>
            <a:r>
              <a:rPr lang="en-US" dirty="0"/>
              <a:t>, </a:t>
            </a:r>
            <a:r>
              <a:rPr lang="en-US" dirty="0" err="1"/>
              <a:t>dominio</a:t>
            </a:r>
            <a:r>
              <a:rPr lang="en-US" dirty="0"/>
              <a:t>, </a:t>
            </a:r>
            <a:r>
              <a:rPr lang="en-US" dirty="0" err="1"/>
              <a:t>risorsa</a:t>
            </a:r>
            <a:r>
              <a:rPr lang="en-US" dirty="0"/>
              <a:t>. </a:t>
            </a:r>
            <a:r>
              <a:rPr lang="en-US" dirty="0" err="1"/>
              <a:t>Esempi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www.google.com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http://uniroma3.it/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didattica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r>
              <a:rPr lang="en-US" dirty="0"/>
              <a:t>un </a:t>
            </a:r>
            <a:r>
              <a:rPr lang="en-US" dirty="0" err="1"/>
              <a:t>percorso</a:t>
            </a:r>
            <a:r>
              <a:rPr lang="en-US" dirty="0"/>
              <a:t> </a:t>
            </a:r>
            <a:r>
              <a:rPr lang="en-US" dirty="0" err="1"/>
              <a:t>relativo</a:t>
            </a:r>
            <a:r>
              <a:rPr lang="en-US" dirty="0"/>
              <a:t>: </a:t>
            </a:r>
            <a:r>
              <a:rPr lang="en-US" dirty="0" err="1"/>
              <a:t>specifica</a:t>
            </a:r>
            <a:r>
              <a:rPr lang="en-US" dirty="0"/>
              <a:t> il </a:t>
            </a:r>
            <a:r>
              <a:rPr lang="en-US" dirty="0" err="1"/>
              <a:t>percorso</a:t>
            </a:r>
            <a:r>
              <a:rPr lang="en-US" dirty="0"/>
              <a:t> con </a:t>
            </a:r>
            <a:r>
              <a:rPr lang="en-US" dirty="0" err="1"/>
              <a:t>riferimento</a:t>
            </a:r>
            <a:r>
              <a:rPr lang="en-US" dirty="0"/>
              <a:t> al </a:t>
            </a:r>
            <a:r>
              <a:rPr lang="en-US" dirty="0" err="1"/>
              <a:t>percorso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risorsa</a:t>
            </a:r>
            <a:r>
              <a:rPr lang="en-US" dirty="0"/>
              <a:t> </a:t>
            </a:r>
            <a:r>
              <a:rPr lang="en-US" dirty="0" err="1"/>
              <a:t>attuale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880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9728</TotalTime>
  <Words>4523</Words>
  <Application>Microsoft Macintosh PowerPoint</Application>
  <PresentationFormat>Widescreen</PresentationFormat>
  <Paragraphs>660</Paragraphs>
  <Slides>84</Slides>
  <Notes>76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84</vt:i4>
      </vt:variant>
    </vt:vector>
  </HeadingPairs>
  <TitlesOfParts>
    <vt:vector size="91" baseType="lpstr">
      <vt:lpstr>Arial</vt:lpstr>
      <vt:lpstr>Calibri</vt:lpstr>
      <vt:lpstr>Calibri Light</vt:lpstr>
      <vt:lpstr>Consolas</vt:lpstr>
      <vt:lpstr>Courier New</vt:lpstr>
      <vt:lpstr>Times New Roman</vt:lpstr>
      <vt:lpstr>Tema di Office</vt:lpstr>
      <vt:lpstr>Sistemi informativi su Web HTML e CSS (introduzione) aa 2024-2025 </vt:lpstr>
      <vt:lpstr>Anatomia di un sistema informativo su Web</vt:lpstr>
      <vt:lpstr>HTML (introduzione)</vt:lpstr>
      <vt:lpstr>HTML</vt:lpstr>
      <vt:lpstr>HTML: struttura base di una pagina (banale copia e incolla)</vt:lpstr>
      <vt:lpstr>HTML: struttura base di una pagina (banale copia e incolla)</vt:lpstr>
      <vt:lpstr>Elementi HTML</vt:lpstr>
      <vt:lpstr>Alcuni elementi HTML (da usare dentro &lt;body&gt;)  </vt:lpstr>
      <vt:lpstr>Percorsi assoluti e percorsi relativi</vt:lpstr>
      <vt:lpstr>Percorsi relativi: esempio</vt:lpstr>
      <vt:lpstr>Esercizio: semplice pagina web del corso</vt:lpstr>
      <vt:lpstr>Esercizio: semplice pagina web del corso</vt:lpstr>
      <vt:lpstr>Soluzione</vt:lpstr>
      <vt:lpstr>Dettagli "strani"</vt:lpstr>
      <vt:lpstr>Alcuni elementi HTML</vt:lpstr>
      <vt:lpstr>Alcuni elementi HTML</vt:lpstr>
      <vt:lpstr>Alcuni elementi HTML</vt:lpstr>
      <vt:lpstr>Un concetto fondamentale  block vs inline display</vt:lpstr>
      <vt:lpstr>HTML</vt:lpstr>
      <vt:lpstr>Tipi di elementi HTML  </vt:lpstr>
      <vt:lpstr>Elementi Block</vt:lpstr>
      <vt:lpstr>Esempio: Block</vt:lpstr>
      <vt:lpstr>Elementi Inline</vt:lpstr>
      <vt:lpstr>Esempio: Inline</vt:lpstr>
      <vt:lpstr>Elementi inline-block</vt:lpstr>
      <vt:lpstr>Q: Come appare nel browser?</vt:lpstr>
      <vt:lpstr>Presentazione standard di PowerPoint</vt:lpstr>
      <vt:lpstr>FORM HTML (introduzione)</vt:lpstr>
      <vt:lpstr>Form HTML</vt:lpstr>
      <vt:lpstr>L'elemento FORM</vt:lpstr>
      <vt:lpstr>Esempio</vt:lpstr>
      <vt:lpstr>Esempio</vt:lpstr>
      <vt:lpstr>CSS (introduzione)</vt:lpstr>
      <vt:lpstr>Filosofia HTML + CSS</vt:lpstr>
      <vt:lpstr>CSS: idea generale</vt:lpstr>
      <vt:lpstr>HTML+CSS</vt:lpstr>
      <vt:lpstr>HTML+CSS</vt:lpstr>
      <vt:lpstr>CSS</vt:lpstr>
      <vt:lpstr>CSS</vt:lpstr>
      <vt:lpstr>CSS</vt:lpstr>
      <vt:lpstr>Associare un CSS alla pagina HTML  (banale copia e incolla) </vt:lpstr>
      <vt:lpstr>Filosofia HTML + CSS</vt:lpstr>
      <vt:lpstr>Alcune proprietà CSS</vt:lpstr>
      <vt:lpstr>Alcune proprietà CSS</vt:lpstr>
      <vt:lpstr>Principali modalità per definire i colori CSS</vt:lpstr>
      <vt:lpstr>Aiutiamoci con CSS per rivedere block vs inline display</vt:lpstr>
      <vt:lpstr>Tipi di elementi HTML  </vt:lpstr>
      <vt:lpstr>Elementi Block</vt:lpstr>
      <vt:lpstr>Esempio: Block</vt:lpstr>
      <vt:lpstr>Aggiungiamo stile:</vt:lpstr>
      <vt:lpstr>Presentazione standard di PowerPoint</vt:lpstr>
      <vt:lpstr>Elementi Block</vt:lpstr>
      <vt:lpstr>Q: Come cambia nel browser?</vt:lpstr>
      <vt:lpstr>Presentazione standard di PowerPoint</vt:lpstr>
      <vt:lpstr>Elementi Block </vt:lpstr>
      <vt:lpstr>Elementi Inline</vt:lpstr>
      <vt:lpstr>Esempio: Inline</vt:lpstr>
      <vt:lpstr>Q: come appare nel browser?</vt:lpstr>
      <vt:lpstr>Presentazione standard di PowerPoint</vt:lpstr>
      <vt:lpstr>Gli elementi Inline ignorano width non può essere modificata la larghezza </vt:lpstr>
      <vt:lpstr>Elementi inline-block</vt:lpstr>
      <vt:lpstr>Q: Come appare nel browser?</vt:lpstr>
      <vt:lpstr>Presentazione standard di PowerPoint</vt:lpstr>
      <vt:lpstr>Q: Come appare nel browser?</vt:lpstr>
      <vt:lpstr>Inline-block Hanno width e height; flows left to right</vt:lpstr>
      <vt:lpstr>Ricapitoliamo </vt:lpstr>
      <vt:lpstr>Presentazione standard di PowerPoint</vt:lpstr>
      <vt:lpstr>Gli elementi neutri &lt;div&gt; e &lt;span&gt; (molto usati) </vt:lpstr>
      <vt:lpstr>Breve storia di HTML</vt:lpstr>
      <vt:lpstr>Breve storia di HTML</vt:lpstr>
      <vt:lpstr>"Degrading gracefully"</vt:lpstr>
      <vt:lpstr>Perchè non forzare "strict HTML"?</vt:lpstr>
      <vt:lpstr>Perchè non forzare "strict HTML"?</vt:lpstr>
      <vt:lpstr>Il mondo nel 1997:</vt:lpstr>
      <vt:lpstr>Il mondo nel 1997:</vt:lpstr>
      <vt:lpstr>Intorno al 2000:</vt:lpstr>
      <vt:lpstr>Intorno al 2000</vt:lpstr>
      <vt:lpstr>2004: WHATWG formed</vt:lpstr>
      <vt:lpstr>XHTML: idee di fondo</vt:lpstr>
      <vt:lpstr>XHTML nella pratica</vt:lpstr>
      <vt:lpstr>Corriamo al 2021</vt:lpstr>
      <vt:lpstr>"HTML5" vs HTML</vt:lpstr>
      <vt:lpstr>Cosa abbiamo bisogno di conoscere</vt:lpstr>
      <vt:lpstr>Cosa abbiamo bisogno di conoscere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 Merialdo</dc:creator>
  <cp:lastModifiedBy>Paolo Merialdo</cp:lastModifiedBy>
  <cp:revision>73</cp:revision>
  <dcterms:created xsi:type="dcterms:W3CDTF">2021-04-11T15:15:51Z</dcterms:created>
  <dcterms:modified xsi:type="dcterms:W3CDTF">2025-03-24T11:22:50Z</dcterms:modified>
</cp:coreProperties>
</file>